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1"/>
  </p:notesMasterIdLst>
  <p:sldIdLst>
    <p:sldId id="256" r:id="rId2"/>
    <p:sldId id="258" r:id="rId3"/>
    <p:sldId id="259" r:id="rId4"/>
    <p:sldId id="283" r:id="rId5"/>
    <p:sldId id="289" r:id="rId6"/>
    <p:sldId id="282" r:id="rId7"/>
    <p:sldId id="286" r:id="rId8"/>
    <p:sldId id="287" r:id="rId9"/>
    <p:sldId id="288" r:id="rId10"/>
    <p:sldId id="285" r:id="rId11"/>
    <p:sldId id="281" r:id="rId12"/>
    <p:sldId id="293" r:id="rId13"/>
    <p:sldId id="295" r:id="rId14"/>
    <p:sldId id="301" r:id="rId15"/>
    <p:sldId id="299" r:id="rId16"/>
    <p:sldId id="296" r:id="rId17"/>
    <p:sldId id="277" r:id="rId18"/>
    <p:sldId id="294" r:id="rId19"/>
    <p:sldId id="263" r:id="rId20"/>
    <p:sldId id="262" r:id="rId21"/>
    <p:sldId id="284" r:id="rId22"/>
    <p:sldId id="269" r:id="rId23"/>
    <p:sldId id="300" r:id="rId24"/>
    <p:sldId id="297" r:id="rId25"/>
    <p:sldId id="298" r:id="rId26"/>
    <p:sldId id="292" r:id="rId27"/>
    <p:sldId id="302" r:id="rId28"/>
    <p:sldId id="279" r:id="rId29"/>
    <p:sldId id="30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26" autoAdjust="0"/>
    <p:restoredTop sz="94982" autoAdjust="0"/>
  </p:normalViewPr>
  <p:slideViewPr>
    <p:cSldViewPr>
      <p:cViewPr varScale="1">
        <p:scale>
          <a:sx n="81" d="100"/>
          <a:sy n="81" d="100"/>
        </p:scale>
        <p:origin x="-186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221C49-2273-449E-97C2-4018D5B4B2E6}" type="datetimeFigureOut">
              <a:rPr lang="en-US" smtClean="0"/>
              <a:pPr/>
              <a:t>8/7/2018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652BE9-45C2-490F-A95A-8335EDB527DD}" type="slidenum">
              <a:rPr lang="en-AU" smtClean="0"/>
              <a:pPr/>
              <a:t>‹#›</a:t>
            </a:fld>
            <a:endParaRPr lang="en-AU"/>
          </a:p>
        </p:txBody>
      </p:sp>
    </p:spTree>
    <p:extLst>
      <p:ext uri="{BB962C8B-B14F-4D97-AF65-F5344CB8AC3E}">
        <p14:creationId xmlns:p14="http://schemas.microsoft.com/office/powerpoint/2010/main" val="142267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F652BE9-45C2-490F-A95A-8335EDB527DD}" type="slidenum">
              <a:rPr lang="en-AU" smtClean="0"/>
              <a:pPr/>
              <a:t>1</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939233FA-71B4-4F34-8A15-CE7832DC1B66}" type="datetimeFigureOut">
              <a:rPr lang="en-US" smtClean="0"/>
              <a:pPr/>
              <a:t>8/7/2018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39233FA-71B4-4F34-8A15-CE7832DC1B66}" type="datetimeFigureOut">
              <a:rPr lang="en-US" smtClean="0"/>
              <a:pPr/>
              <a:t>8/7/2018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39233FA-71B4-4F34-8A15-CE7832DC1B66}" type="datetimeFigureOut">
              <a:rPr lang="en-US" smtClean="0"/>
              <a:pPr/>
              <a:t>8/7/2018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939233FA-71B4-4F34-8A15-CE7832DC1B66}" type="datetimeFigureOut">
              <a:rPr lang="en-US" smtClean="0"/>
              <a:pPr/>
              <a:t>8/7/2018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9233FA-71B4-4F34-8A15-CE7832DC1B66}" type="datetimeFigureOut">
              <a:rPr lang="en-US" smtClean="0"/>
              <a:pPr/>
              <a:t>8/7/2018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939233FA-71B4-4F34-8A15-CE7832DC1B66}" type="datetimeFigureOut">
              <a:rPr lang="en-US" smtClean="0"/>
              <a:pPr/>
              <a:t>8/7/2018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939233FA-71B4-4F34-8A15-CE7832DC1B66}" type="datetimeFigureOut">
              <a:rPr lang="en-US" smtClean="0"/>
              <a:pPr/>
              <a:t>8/7/2018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39233FA-71B4-4F34-8A15-CE7832DC1B66}" type="datetimeFigureOut">
              <a:rPr lang="en-US" smtClean="0"/>
              <a:pPr/>
              <a:t>8/7/2018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9233FA-71B4-4F34-8A15-CE7832DC1B66}" type="datetimeFigureOut">
              <a:rPr lang="en-US" smtClean="0"/>
              <a:pPr/>
              <a:t>8/7/2018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9233FA-71B4-4F34-8A15-CE7832DC1B66}" type="datetimeFigureOut">
              <a:rPr lang="en-US" smtClean="0"/>
              <a:pPr/>
              <a:t>8/7/2018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9233FA-71B4-4F34-8A15-CE7832DC1B66}" type="datetimeFigureOut">
              <a:rPr lang="en-US" smtClean="0"/>
              <a:pPr/>
              <a:t>8/7/2018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115AD0B-E8D0-48F4-A3C5-891A1B6FD94F}"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233FA-71B4-4F34-8A15-CE7832DC1B66}" type="datetimeFigureOut">
              <a:rPr lang="en-US" smtClean="0"/>
              <a:pPr/>
              <a:t>8/7/2018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5AD0B-E8D0-48F4-A3C5-891A1B6FD94F}" type="slidenum">
              <a:rPr lang="en-AU" smtClean="0"/>
              <a:pPr/>
              <a:t>‹#›</a:t>
            </a:fld>
            <a:endParaRPr lang="en-A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2985"/>
            <a:ext cx="9144000" cy="2457466"/>
          </a:xfrm>
        </p:spPr>
        <p:txBody>
          <a:bodyPr>
            <a:noAutofit/>
          </a:bodyPr>
          <a:lstStyle/>
          <a:p>
            <a:r>
              <a:rPr lang="en-AU" sz="6600" dirty="0" smtClean="0">
                <a:latin typeface="Segoe Print" pitchFamily="2" charset="0"/>
              </a:rPr>
              <a:t>Exploring the World</a:t>
            </a:r>
            <a:endParaRPr lang="en-AU" sz="6600" dirty="0">
              <a:latin typeface="Segoe Print" pitchFamily="2" charset="0"/>
            </a:endParaRPr>
          </a:p>
        </p:txBody>
      </p:sp>
      <p:sp>
        <p:nvSpPr>
          <p:cNvPr id="3" name="Subtitle 2"/>
          <p:cNvSpPr>
            <a:spLocks noGrp="1"/>
          </p:cNvSpPr>
          <p:nvPr>
            <p:ph type="subTitle" idx="1"/>
          </p:nvPr>
        </p:nvSpPr>
        <p:spPr/>
        <p:txBody>
          <a:bodyPr>
            <a:noAutofit/>
          </a:bodyPr>
          <a:lstStyle/>
          <a:p>
            <a:r>
              <a:rPr lang="en-AU" sz="4800" dirty="0">
                <a:solidFill>
                  <a:schemeClr val="tx2"/>
                </a:solidFill>
                <a:latin typeface="Segoe Print" pitchFamily="2" charset="0"/>
                <a:ea typeface="+mj-ea"/>
                <a:cs typeface="+mj-cs"/>
              </a:rPr>
              <a:t>Today we visit...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zo Azure window.JPG"/>
          <p:cNvPicPr>
            <a:picLocks noChangeAspect="1"/>
          </p:cNvPicPr>
          <p:nvPr/>
        </p:nvPicPr>
        <p:blipFill>
          <a:blip r:embed="rId2" cstate="print"/>
          <a:stretch>
            <a:fillRect/>
          </a:stretch>
        </p:blipFill>
        <p:spPr>
          <a:xfrm>
            <a:off x="22065" y="435857"/>
            <a:ext cx="9026437" cy="60286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chor-Bay-Malta.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71500"/>
            <a:ext cx="9144000" cy="5715000"/>
          </a:xfrm>
          <a:prstGeom prst="rect">
            <a:avLst/>
          </a:prstGeom>
        </p:spPr>
      </p:pic>
    </p:spTree>
    <p:extLst>
      <p:ext uri="{BB962C8B-B14F-4D97-AF65-F5344CB8AC3E}">
        <p14:creationId xmlns:p14="http://schemas.microsoft.com/office/powerpoint/2010/main" val="24660717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5536" y="692696"/>
            <a:ext cx="8366928" cy="5577952"/>
          </a:xfrm>
          <a:prstGeom prst="rect">
            <a:avLst/>
          </a:prstGeom>
        </p:spPr>
      </p:pic>
    </p:spTree>
    <p:extLst>
      <p:ext uri="{BB962C8B-B14F-4D97-AF65-F5344CB8AC3E}">
        <p14:creationId xmlns:p14="http://schemas.microsoft.com/office/powerpoint/2010/main" val="116043309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6401" y="332656"/>
            <a:ext cx="8148597" cy="6111448"/>
          </a:xfrm>
          <a:prstGeom prst="rect">
            <a:avLst/>
          </a:prstGeom>
        </p:spPr>
      </p:pic>
    </p:spTree>
    <p:extLst>
      <p:ext uri="{BB962C8B-B14F-4D97-AF65-F5344CB8AC3E}">
        <p14:creationId xmlns:p14="http://schemas.microsoft.com/office/powerpoint/2010/main" val="130515656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3294481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9512" y="980728"/>
            <a:ext cx="8686629" cy="5130540"/>
          </a:xfrm>
          <a:prstGeom prst="rect">
            <a:avLst/>
          </a:prstGeom>
        </p:spPr>
      </p:pic>
    </p:spTree>
    <p:extLst>
      <p:ext uri="{BB962C8B-B14F-4D97-AF65-F5344CB8AC3E}">
        <p14:creationId xmlns:p14="http://schemas.microsoft.com/office/powerpoint/2010/main" val="130515656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160" y="404664"/>
            <a:ext cx="9144000" cy="6079787"/>
          </a:xfrm>
          <a:prstGeom prst="rect">
            <a:avLst/>
          </a:prstGeom>
        </p:spPr>
      </p:pic>
    </p:spTree>
    <p:extLst>
      <p:ext uri="{BB962C8B-B14F-4D97-AF65-F5344CB8AC3E}">
        <p14:creationId xmlns:p14="http://schemas.microsoft.com/office/powerpoint/2010/main" val="130515656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12" y="1988840"/>
            <a:ext cx="9217024" cy="2880320"/>
          </a:xfrm>
          <a:prstGeom prst="rect">
            <a:avLst/>
          </a:prstGeom>
        </p:spPr>
      </p:pic>
    </p:spTree>
    <p:extLst>
      <p:ext uri="{BB962C8B-B14F-4D97-AF65-F5344CB8AC3E}">
        <p14:creationId xmlns:p14="http://schemas.microsoft.com/office/powerpoint/2010/main" val="24660717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146" y="17522"/>
            <a:ext cx="9120637" cy="6840478"/>
          </a:xfrm>
          <a:prstGeom prst="rect">
            <a:avLst/>
          </a:prstGeom>
        </p:spPr>
      </p:pic>
    </p:spTree>
    <p:extLst>
      <p:ext uri="{BB962C8B-B14F-4D97-AF65-F5344CB8AC3E}">
        <p14:creationId xmlns:p14="http://schemas.microsoft.com/office/powerpoint/2010/main" val="116043309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7571303"/>
          </a:xfrm>
          <a:prstGeom prst="rect">
            <a:avLst/>
          </a:prstGeom>
        </p:spPr>
        <p:txBody>
          <a:bodyPr wrap="square">
            <a:spAutoFit/>
          </a:bodyPr>
          <a:lstStyle/>
          <a:p>
            <a:r>
              <a:rPr lang="en-AU" b="1" dirty="0" smtClean="0"/>
              <a:t>Capital:</a:t>
            </a:r>
            <a:r>
              <a:rPr lang="en-AU" dirty="0" smtClean="0"/>
              <a:t> Valletta </a:t>
            </a:r>
            <a:br>
              <a:rPr lang="en-AU" dirty="0" smtClean="0"/>
            </a:br>
            <a:r>
              <a:rPr lang="en-AU" dirty="0" smtClean="0"/>
              <a:t/>
            </a:r>
            <a:br>
              <a:rPr lang="en-AU" dirty="0" smtClean="0"/>
            </a:br>
            <a:r>
              <a:rPr lang="en-AU" b="1" dirty="0" smtClean="0"/>
              <a:t>Population:</a:t>
            </a:r>
            <a:r>
              <a:rPr lang="en-AU" dirty="0" smtClean="0"/>
              <a:t> 409,836 </a:t>
            </a:r>
            <a:br>
              <a:rPr lang="en-AU" dirty="0" smtClean="0"/>
            </a:br>
            <a:r>
              <a:rPr lang="en-AU" dirty="0" smtClean="0"/>
              <a:t>Malta is a small island nation in the middle of the Mediterranean Sea. Malta has a rich history with some of the world's oldest free-standing architecture. The Phoenicians and the Carthaginians both built ports on the island. Later, the island became part of the Roman Empire. It is also famous as the place where Saint Paul from the Bible was shipwrecked.</a:t>
            </a:r>
            <a:br>
              <a:rPr lang="en-AU" dirty="0" smtClean="0"/>
            </a:br>
            <a:r>
              <a:rPr lang="en-AU" dirty="0" smtClean="0"/>
              <a:t/>
            </a:r>
            <a:br>
              <a:rPr lang="en-AU" dirty="0" smtClean="0"/>
            </a:br>
            <a:r>
              <a:rPr lang="en-AU" dirty="0" smtClean="0"/>
              <a:t>The island continued to change hands over the centuries. In 533 AD it became part of the Byzantine Empire and then, in 870, it was taken over by the Arabs. In 1090, Count Roger of Normandy drove out the Arabs and the Normans took control.</a:t>
            </a:r>
            <a:br>
              <a:rPr lang="en-AU" dirty="0" smtClean="0"/>
            </a:br>
            <a:r>
              <a:rPr lang="en-AU" dirty="0" smtClean="0"/>
              <a:t/>
            </a:r>
            <a:br>
              <a:rPr lang="en-AU" dirty="0" smtClean="0"/>
            </a:br>
            <a:r>
              <a:rPr lang="en-AU" dirty="0" smtClean="0"/>
              <a:t>In 1530 Charles V gave the island to the Knights of St. John. They became known as the Knights of Malta. The Knights of Malta built up the island including towns, forts, and churches. They maintained control until Napoleon and the French arrived in 1798. With the help of the British, the people of Malta were able to expel the French in 1800. They joined the British Empire in 1814.</a:t>
            </a:r>
            <a:br>
              <a:rPr lang="en-AU" dirty="0" smtClean="0"/>
            </a:br>
            <a:r>
              <a:rPr lang="en-AU" dirty="0" smtClean="0"/>
              <a:t/>
            </a:r>
            <a:br>
              <a:rPr lang="en-AU" dirty="0" smtClean="0"/>
            </a:br>
            <a:r>
              <a:rPr lang="en-AU" dirty="0" smtClean="0"/>
              <a:t>Malta played an important role as a naval and military base during both world wars. In 1964 Malta became an independent nation and joined the European Union in 2004.</a:t>
            </a:r>
          </a:p>
          <a:p>
            <a:endParaRPr lang="en-AU" dirty="0" smtClean="0"/>
          </a:p>
          <a:p>
            <a:endParaRPr lang="en-AU" dirty="0" smtClean="0"/>
          </a:p>
          <a:p>
            <a:endParaRPr lang="en-AU" dirty="0" smtClean="0"/>
          </a:p>
          <a:p>
            <a:endParaRPr lang="en-AU" dirty="0" smtClean="0"/>
          </a:p>
          <a:p>
            <a:endParaRPr lang="en-AU" dirty="0" smtClean="0"/>
          </a:p>
          <a:p>
            <a:endParaRPr lang="en-A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552"/>
            <a:ext cx="9148743" cy="6854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3693319"/>
          </a:xfrm>
          <a:prstGeom prst="rect">
            <a:avLst/>
          </a:prstGeom>
        </p:spPr>
        <p:txBody>
          <a:bodyPr wrap="square">
            <a:spAutoFit/>
          </a:bodyPr>
          <a:lstStyle/>
          <a:p>
            <a:r>
              <a:rPr lang="en-AU" dirty="0" smtClean="0"/>
              <a:t>People have lived here for thousands of years. There are underground dungeons and rooms, churches and </a:t>
            </a:r>
            <a:r>
              <a:rPr lang="en-AU" dirty="0" err="1" smtClean="0"/>
              <a:t>amphitheaters</a:t>
            </a:r>
            <a:r>
              <a:rPr lang="en-AU" dirty="0" smtClean="0"/>
              <a:t> built by the Romans. The island is rocky and the </a:t>
            </a:r>
            <a:r>
              <a:rPr lang="en-AU" u="sng" dirty="0" smtClean="0"/>
              <a:t>soil</a:t>
            </a:r>
            <a:r>
              <a:rPr lang="en-AU" dirty="0" smtClean="0"/>
              <a:t> is poor, but the country has been a strong shipping region for centuries. </a:t>
            </a:r>
            <a:r>
              <a:rPr lang="en-AU" u="sng" dirty="0" smtClean="0"/>
              <a:t>Boats</a:t>
            </a:r>
            <a:r>
              <a:rPr lang="en-AU" dirty="0" smtClean="0"/>
              <a:t> </a:t>
            </a:r>
            <a:r>
              <a:rPr lang="en-AU" dirty="0" err="1" smtClean="0"/>
              <a:t>traveling</a:t>
            </a:r>
            <a:r>
              <a:rPr lang="en-AU" dirty="0" smtClean="0"/>
              <a:t> between </a:t>
            </a:r>
            <a:r>
              <a:rPr lang="en-AU" u="sng" dirty="0" smtClean="0"/>
              <a:t>Africa</a:t>
            </a:r>
            <a:r>
              <a:rPr lang="en-AU" dirty="0" smtClean="0"/>
              <a:t> and Europe stop here.</a:t>
            </a:r>
          </a:p>
          <a:p>
            <a:r>
              <a:rPr lang="en-AU" dirty="0" smtClean="0"/>
              <a:t>Malta attracts many tourists who come for its sunny beaches, architecture and culture.</a:t>
            </a:r>
          </a:p>
          <a:p>
            <a:endParaRPr lang="en-AU" dirty="0" smtClean="0"/>
          </a:p>
          <a:p>
            <a:r>
              <a:rPr lang="en-AU" b="1" dirty="0" smtClean="0"/>
              <a:t>Fun Facts about Malta for Kids</a:t>
            </a:r>
          </a:p>
          <a:p>
            <a:r>
              <a:rPr lang="en-AU" dirty="0" smtClean="0"/>
              <a:t>Valletta is the capital of Malta.</a:t>
            </a:r>
          </a:p>
          <a:p>
            <a:r>
              <a:rPr lang="en-AU" dirty="0" smtClean="0"/>
              <a:t>400,000 people live here.</a:t>
            </a:r>
          </a:p>
          <a:p>
            <a:r>
              <a:rPr lang="en-AU" dirty="0" smtClean="0"/>
              <a:t>The people speak Maltese and English.</a:t>
            </a:r>
          </a:p>
          <a:p>
            <a:r>
              <a:rPr lang="en-AU" dirty="0" smtClean="0"/>
              <a:t>mostly Catholic.</a:t>
            </a:r>
          </a:p>
          <a:p>
            <a:r>
              <a:rPr lang="en-AU" dirty="0" smtClean="0"/>
              <a:t>Malta has its own money – the lira.</a:t>
            </a:r>
          </a:p>
          <a:p>
            <a:endParaRPr lang="en-AU"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54326"/>
          </a:xfrm>
          <a:prstGeom prst="rect">
            <a:avLst/>
          </a:prstGeom>
        </p:spPr>
        <p:txBody>
          <a:bodyPr wrap="square">
            <a:spAutoFit/>
          </a:bodyPr>
          <a:lstStyle/>
          <a:p>
            <a:r>
              <a:rPr lang="en-AU" dirty="0" smtClean="0"/>
              <a:t>The National Flag of Malta consists of two equal, vertical stripes: white in the hoist (left) and red in the fly (right). A representation of the George Cross, awarded to Malta by King George the Sixth on 15 April 1942, is carried, edged with red, in the canton of the white stripe. The George Cross was awarded to Malta for the fortitude of the population of the island under sustained enemy air raids and a naval blockade, which almost saw the islands starved into submission during WWII. </a:t>
            </a:r>
            <a:endParaRPr lang="en-AU" dirty="0"/>
          </a:p>
        </p:txBody>
      </p:sp>
      <p:pic>
        <p:nvPicPr>
          <p:cNvPr id="3" name="Picture 2" descr="Flag.JPG"/>
          <p:cNvPicPr>
            <a:picLocks noChangeAspect="1"/>
          </p:cNvPicPr>
          <p:nvPr/>
        </p:nvPicPr>
        <p:blipFill>
          <a:blip r:embed="rId2" cstate="print"/>
          <a:stretch>
            <a:fillRect/>
          </a:stretch>
        </p:blipFill>
        <p:spPr>
          <a:xfrm>
            <a:off x="873948" y="1754326"/>
            <a:ext cx="7474117" cy="502585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918"/>
            <a:ext cx="9144000" cy="923330"/>
          </a:xfrm>
          <a:prstGeom prst="rect">
            <a:avLst/>
          </a:prstGeom>
        </p:spPr>
        <p:txBody>
          <a:bodyPr wrap="square">
            <a:spAutoFit/>
          </a:bodyPr>
          <a:lstStyle/>
          <a:p>
            <a:r>
              <a:rPr lang="en-AU" dirty="0" smtClean="0"/>
              <a:t>The Maltese cross is a symbol of the Knights of St. John or Knights of Malta. The cross is eight pointed and has the form of four ‘V’ shaped segments joined at their tips. The Maltese Cross remains the symbol of the Orders of St. John and St. John Ambulance. </a:t>
            </a:r>
            <a:endParaRPr lang="en-AU" dirty="0"/>
          </a:p>
        </p:txBody>
      </p:sp>
      <p:sp>
        <p:nvSpPr>
          <p:cNvPr id="5" name="Rectangle 4"/>
          <p:cNvSpPr/>
          <p:nvPr/>
        </p:nvSpPr>
        <p:spPr>
          <a:xfrm>
            <a:off x="214282" y="214290"/>
            <a:ext cx="1896866" cy="369332"/>
          </a:xfrm>
          <a:prstGeom prst="rect">
            <a:avLst/>
          </a:prstGeom>
        </p:spPr>
        <p:txBody>
          <a:bodyPr wrap="none">
            <a:spAutoFit/>
          </a:bodyPr>
          <a:lstStyle/>
          <a:p>
            <a:r>
              <a:rPr lang="en-AU" dirty="0" smtClean="0"/>
              <a:t>The Maltese Cross</a:t>
            </a:r>
            <a:endParaRPr lang="en-AU" dirty="0"/>
          </a:p>
        </p:txBody>
      </p:sp>
      <p:pic>
        <p:nvPicPr>
          <p:cNvPr id="6" name="Picture 5" descr="Malta-P-Symbols_cross.gif"/>
          <p:cNvPicPr>
            <a:picLocks noChangeAspect="1"/>
          </p:cNvPicPr>
          <p:nvPr/>
        </p:nvPicPr>
        <p:blipFill>
          <a:blip r:embed="rId2" cstate="print"/>
          <a:stretch>
            <a:fillRect/>
          </a:stretch>
        </p:blipFill>
        <p:spPr>
          <a:xfrm>
            <a:off x="1907704" y="1700808"/>
            <a:ext cx="4996804" cy="4996804"/>
          </a:xfrm>
          <a:prstGeom prst="rect">
            <a:avLst/>
          </a:prstGeom>
        </p:spPr>
      </p:pic>
    </p:spTree>
    <p:extLst>
      <p:ext uri="{BB962C8B-B14F-4D97-AF65-F5344CB8AC3E}">
        <p14:creationId xmlns:p14="http://schemas.microsoft.com/office/powerpoint/2010/main" val="104667104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27784" y="76503"/>
            <a:ext cx="3508517" cy="6763405"/>
          </a:xfrm>
          <a:prstGeom prst="rect">
            <a:avLst/>
          </a:prstGeom>
        </p:spPr>
      </p:pic>
    </p:spTree>
    <p:extLst>
      <p:ext uri="{BB962C8B-B14F-4D97-AF65-F5344CB8AC3E}">
        <p14:creationId xmlns:p14="http://schemas.microsoft.com/office/powerpoint/2010/main" val="13051565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7504" y="975346"/>
            <a:ext cx="8904175" cy="5328592"/>
          </a:xfrm>
          <a:prstGeom prst="rect">
            <a:avLst/>
          </a:prstGeom>
        </p:spPr>
      </p:pic>
    </p:spTree>
    <p:extLst>
      <p:ext uri="{BB962C8B-B14F-4D97-AF65-F5344CB8AC3E}">
        <p14:creationId xmlns:p14="http://schemas.microsoft.com/office/powerpoint/2010/main" val="130515656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48680"/>
            <a:ext cx="9144000" cy="5143500"/>
          </a:xfrm>
          <a:prstGeom prst="rect">
            <a:avLst/>
          </a:prstGeom>
        </p:spPr>
      </p:pic>
    </p:spTree>
    <p:extLst>
      <p:ext uri="{BB962C8B-B14F-4D97-AF65-F5344CB8AC3E}">
        <p14:creationId xmlns:p14="http://schemas.microsoft.com/office/powerpoint/2010/main" val="130515656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779" y="620688"/>
            <a:ext cx="9108049" cy="5328592"/>
          </a:xfrm>
          <a:prstGeom prst="rect">
            <a:avLst/>
          </a:prstGeom>
        </p:spPr>
      </p:pic>
    </p:spTree>
    <p:extLst>
      <p:ext uri="{BB962C8B-B14F-4D97-AF65-F5344CB8AC3E}">
        <p14:creationId xmlns:p14="http://schemas.microsoft.com/office/powerpoint/2010/main" val="116043309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918" y="836712"/>
            <a:ext cx="9172710" cy="5184576"/>
          </a:xfrm>
          <a:prstGeom prst="rect">
            <a:avLst/>
          </a:prstGeom>
        </p:spPr>
      </p:pic>
    </p:spTree>
    <p:extLst>
      <p:ext uri="{BB962C8B-B14F-4D97-AF65-F5344CB8AC3E}">
        <p14:creationId xmlns:p14="http://schemas.microsoft.com/office/powerpoint/2010/main" val="4274085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031325"/>
          </a:xfrm>
          <a:prstGeom prst="rect">
            <a:avLst/>
          </a:prstGeom>
        </p:spPr>
        <p:txBody>
          <a:bodyPr wrap="square">
            <a:spAutoFit/>
          </a:bodyPr>
          <a:lstStyle/>
          <a:p>
            <a:r>
              <a:rPr lang="en-AU" dirty="0" smtClean="0"/>
              <a:t>The Emblem of Malta bears a heraldic representation of the Maltese flag. Above the shield a mural crown in gold with a sally port and eight turrets represents the famous golden limestone fortifications of Malta and denotes a City State. Around the shield are two wreathes of branches: the </a:t>
            </a:r>
            <a:r>
              <a:rPr lang="en-AU" dirty="0" err="1" smtClean="0"/>
              <a:t>dexter</a:t>
            </a:r>
            <a:r>
              <a:rPr lang="en-AU" dirty="0" smtClean="0"/>
              <a:t> olive on the left, and the sinister Palm on the right. These are symbols of peace. The branches are tied at their base with a white ribbon, backed in red, on which is written “</a:t>
            </a:r>
            <a:r>
              <a:rPr lang="en-AU" dirty="0" err="1" smtClean="0"/>
              <a:t>Repubblika</a:t>
            </a:r>
            <a:r>
              <a:rPr lang="en-AU" dirty="0" smtClean="0"/>
              <a:t> </a:t>
            </a:r>
            <a:r>
              <a:rPr lang="en-AU" dirty="0" err="1" smtClean="0"/>
              <a:t>ta</a:t>
            </a:r>
            <a:r>
              <a:rPr lang="en-AU" dirty="0" smtClean="0"/>
              <a:t>’ Malta” in black capital letters. - See more at: http://www.expat-quotes.com/guides/malta/tourism/national-symbols-of-malta.htm#sthash.DA60kZfm.dpuf</a:t>
            </a:r>
            <a:endParaRPr lang="en-AU" dirty="0"/>
          </a:p>
        </p:txBody>
      </p:sp>
      <p:pic>
        <p:nvPicPr>
          <p:cNvPr id="4" name="Picture 3" descr="emblem.gif"/>
          <p:cNvPicPr>
            <a:picLocks noChangeAspect="1"/>
          </p:cNvPicPr>
          <p:nvPr/>
        </p:nvPicPr>
        <p:blipFill>
          <a:blip r:embed="rId2" cstate="print"/>
          <a:stretch>
            <a:fillRect/>
          </a:stretch>
        </p:blipFill>
        <p:spPr>
          <a:xfrm>
            <a:off x="2714612" y="2345231"/>
            <a:ext cx="3452830" cy="4512769"/>
          </a:xfrm>
          <a:prstGeom prst="rect">
            <a:avLst/>
          </a:prstGeom>
        </p:spPr>
      </p:pic>
    </p:spTree>
    <p:extLst>
      <p:ext uri="{BB962C8B-B14F-4D97-AF65-F5344CB8AC3E}">
        <p14:creationId xmlns:p14="http://schemas.microsoft.com/office/powerpoint/2010/main" val="24660717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536" y="332656"/>
            <a:ext cx="4427438" cy="5645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932040" y="836712"/>
            <a:ext cx="4219995" cy="4401205"/>
          </a:xfrm>
          <a:prstGeom prst="rect">
            <a:avLst/>
          </a:prstGeom>
          <a:noFill/>
        </p:spPr>
        <p:txBody>
          <a:bodyPr wrap="square" rtlCol="0">
            <a:spAutoFit/>
          </a:bodyPr>
          <a:lstStyle/>
          <a:p>
            <a:r>
              <a:rPr lang="en-AU" sz="2800" dirty="0" smtClean="0"/>
              <a:t>Passport and Suitcase</a:t>
            </a:r>
          </a:p>
          <a:p>
            <a:r>
              <a:rPr lang="en-AU" sz="2800" dirty="0" smtClean="0"/>
              <a:t>Computer video</a:t>
            </a:r>
          </a:p>
          <a:p>
            <a:r>
              <a:rPr lang="en-AU" sz="2800" dirty="0" smtClean="0"/>
              <a:t>Computer </a:t>
            </a:r>
            <a:r>
              <a:rPr lang="en-AU" sz="2800" dirty="0" err="1" smtClean="0"/>
              <a:t>powerpoint</a:t>
            </a:r>
            <a:endParaRPr lang="en-AU" sz="2800" dirty="0" smtClean="0"/>
          </a:p>
          <a:p>
            <a:r>
              <a:rPr lang="en-AU" sz="2800" dirty="0" smtClean="0"/>
              <a:t>Draw a Maltese cross</a:t>
            </a:r>
          </a:p>
          <a:p>
            <a:r>
              <a:rPr lang="en-AU" sz="2800" dirty="0" smtClean="0"/>
              <a:t>Draw a flag</a:t>
            </a:r>
          </a:p>
          <a:p>
            <a:r>
              <a:rPr lang="en-AU" sz="2800" dirty="0" smtClean="0"/>
              <a:t>Draw a fort</a:t>
            </a:r>
          </a:p>
          <a:p>
            <a:r>
              <a:rPr lang="en-AU" sz="2800" dirty="0" smtClean="0"/>
              <a:t>Build a fort!</a:t>
            </a:r>
          </a:p>
          <a:p>
            <a:r>
              <a:rPr lang="en-AU" sz="2800" dirty="0" smtClean="0"/>
              <a:t>Map jigsaws</a:t>
            </a:r>
          </a:p>
          <a:p>
            <a:r>
              <a:rPr lang="en-AU" sz="2800" dirty="0" smtClean="0"/>
              <a:t>Our ‘Explore the World’ box</a:t>
            </a:r>
          </a:p>
          <a:p>
            <a:r>
              <a:rPr lang="en-AU" sz="2800" dirty="0" smtClean="0"/>
              <a:t>Flag match</a:t>
            </a:r>
            <a:endParaRPr lang="en-AU" sz="2800" dirty="0"/>
          </a:p>
        </p:txBody>
      </p:sp>
    </p:spTree>
    <p:extLst>
      <p:ext uri="{BB962C8B-B14F-4D97-AF65-F5344CB8AC3E}">
        <p14:creationId xmlns:p14="http://schemas.microsoft.com/office/powerpoint/2010/main" val="3636785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09851"/>
            <a:ext cx="9144000" cy="5838297"/>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urope_malta_map_location.gif"/>
          <p:cNvPicPr>
            <a:picLocks noChangeAspect="1"/>
          </p:cNvPicPr>
          <p:nvPr/>
        </p:nvPicPr>
        <p:blipFill>
          <a:blip r:embed="rId2" cstate="print"/>
          <a:stretch>
            <a:fillRect/>
          </a:stretch>
        </p:blipFill>
        <p:spPr>
          <a:xfrm>
            <a:off x="14501" y="260648"/>
            <a:ext cx="9011420" cy="6264696"/>
          </a:xfrm>
          <a:prstGeom prst="rect">
            <a:avLst/>
          </a:prstGeom>
        </p:spPr>
      </p:pic>
    </p:spTree>
    <p:extLst>
      <p:ext uri="{BB962C8B-B14F-4D97-AF65-F5344CB8AC3E}">
        <p14:creationId xmlns:p14="http://schemas.microsoft.com/office/powerpoint/2010/main" val="24660717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t-map.gif"/>
          <p:cNvPicPr>
            <a:picLocks noChangeAspect="1"/>
          </p:cNvPicPr>
          <p:nvPr/>
        </p:nvPicPr>
        <p:blipFill>
          <a:blip r:embed="rId2" cstate="print"/>
          <a:stretch>
            <a:fillRect/>
          </a:stretch>
        </p:blipFill>
        <p:spPr>
          <a:xfrm>
            <a:off x="3000375" y="1738312"/>
            <a:ext cx="3143250" cy="3381375"/>
          </a:xfrm>
          <a:prstGeom prst="rect">
            <a:avLst/>
          </a:prstGeom>
        </p:spPr>
      </p:pic>
      <p:pic>
        <p:nvPicPr>
          <p:cNvPr id="3" name="Picture 2" descr="Malta_Gozo_Comin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560" y="366391"/>
            <a:ext cx="7656518" cy="61252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Lagoon.JPG"/>
          <p:cNvPicPr>
            <a:picLocks noChangeAspect="1"/>
          </p:cNvPicPr>
          <p:nvPr/>
        </p:nvPicPr>
        <p:blipFill>
          <a:blip r:embed="rId2" cstate="print"/>
          <a:stretch>
            <a:fillRect/>
          </a:stretch>
        </p:blipFill>
        <p:spPr>
          <a:xfrm>
            <a:off x="323528" y="188640"/>
            <a:ext cx="8573216" cy="6453336"/>
          </a:xfrm>
          <a:prstGeom prst="rect">
            <a:avLst/>
          </a:prstGeom>
        </p:spPr>
      </p:pic>
    </p:spTree>
    <p:extLst>
      <p:ext uri="{BB962C8B-B14F-4D97-AF65-F5344CB8AC3E}">
        <p14:creationId xmlns:p14="http://schemas.microsoft.com/office/powerpoint/2010/main" val="24660717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cstate="print"/>
          <a:stretch>
            <a:fillRect/>
          </a:stretch>
        </p:blipFill>
        <p:spPr>
          <a:xfrm>
            <a:off x="3262312" y="2557462"/>
            <a:ext cx="2619375" cy="1743075"/>
          </a:xfrm>
          <a:prstGeom prst="rect">
            <a:avLst/>
          </a:prstGeom>
        </p:spPr>
      </p:pic>
      <p:pic>
        <p:nvPicPr>
          <p:cNvPr id="3" name="Picture 2" descr="Malta-harbou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9106"/>
            <a:ext cx="9144000" cy="60797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lta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lta-view.jpg"/>
          <p:cNvPicPr>
            <a:picLocks noChangeAspect="1"/>
          </p:cNvPicPr>
          <p:nvPr/>
        </p:nvPicPr>
        <p:blipFill>
          <a:blip r:embed="rId2" cstate="print"/>
          <a:stretch>
            <a:fillRect/>
          </a:stretch>
        </p:blipFill>
        <p:spPr>
          <a:xfrm>
            <a:off x="107504" y="786902"/>
            <a:ext cx="8824111" cy="5088258"/>
          </a:xfrm>
          <a:prstGeom prst="rect">
            <a:avLst/>
          </a:prstGeom>
        </p:spPr>
      </p:pic>
    </p:spTree>
  </p:cSld>
  <p:clrMapOvr>
    <a:masterClrMapping/>
  </p:clrMapOvr>
</p:sld>
</file>

<file path=ppt/theme/theme1.xml><?xml version="1.0" encoding="utf-8"?>
<a:theme xmlns:a="http://schemas.openxmlformats.org/drawingml/2006/main" name="AAA 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AAA Theme1</Template>
  <TotalTime>1065</TotalTime>
  <Words>344</Words>
  <Application>Microsoft Office PowerPoint</Application>
  <PresentationFormat>On-screen Show (4:3)</PresentationFormat>
  <Paragraphs>31</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AAA Theme1</vt:lpstr>
      <vt:lpstr>Exploring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Margarets Primary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World</dc:title>
  <dc:creator>MargD</dc:creator>
  <cp:lastModifiedBy>Marg</cp:lastModifiedBy>
  <cp:revision>36</cp:revision>
  <dcterms:created xsi:type="dcterms:W3CDTF">2015-02-10T07:00:49Z</dcterms:created>
  <dcterms:modified xsi:type="dcterms:W3CDTF">2018-08-07T12:37:42Z</dcterms:modified>
</cp:coreProperties>
</file>