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88" r:id="rId5"/>
    <p:sldId id="293" r:id="rId6"/>
    <p:sldId id="294" r:id="rId7"/>
    <p:sldId id="295" r:id="rId8"/>
    <p:sldId id="296" r:id="rId9"/>
    <p:sldId id="289" r:id="rId10"/>
    <p:sldId id="290" r:id="rId11"/>
    <p:sldId id="286" r:id="rId12"/>
    <p:sldId id="258" r:id="rId13"/>
    <p:sldId id="297" r:id="rId14"/>
    <p:sldId id="260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2" autoAdjust="0"/>
    <p:restoredTop sz="99875" autoAdjust="0"/>
  </p:normalViewPr>
  <p:slideViewPr>
    <p:cSldViewPr>
      <p:cViewPr>
        <p:scale>
          <a:sx n="80" d="100"/>
          <a:sy n="80" d="100"/>
        </p:scale>
        <p:origin x="-1608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81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42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465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27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407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42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86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3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50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71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7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12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05497" y="851625"/>
            <a:ext cx="37088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Comic Sans MS" panose="030F0702030302020204" pitchFamily="66" charset="0"/>
              </a:rPr>
              <a:t>M.A.B. Block Fractions</a:t>
            </a:r>
            <a:endParaRPr lang="en-AU" sz="6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0731">
            <a:off x="2538148" y="4555604"/>
            <a:ext cx="1783080" cy="17678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221088"/>
            <a:ext cx="472440" cy="18135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342900" cy="381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395" y="476672"/>
            <a:ext cx="2453640" cy="2362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416" y="3146208"/>
            <a:ext cx="342900" cy="381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390" y="4365104"/>
            <a:ext cx="342900" cy="381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523447"/>
            <a:ext cx="342900" cy="381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1657">
            <a:off x="3790206" y="3788498"/>
            <a:ext cx="342900" cy="381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116" y="4746104"/>
            <a:ext cx="1783080" cy="17678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1927">
            <a:off x="886634" y="1376007"/>
            <a:ext cx="472440" cy="181356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1404" y="5494744"/>
            <a:ext cx="472440" cy="181356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1927">
            <a:off x="1931861" y="45572"/>
            <a:ext cx="472440" cy="181356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4769">
            <a:off x="284450" y="3502143"/>
            <a:ext cx="1783080" cy="17678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0400">
            <a:off x="7573875" y="3026763"/>
            <a:ext cx="472440" cy="181356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1657">
            <a:off x="5516335" y="405750"/>
            <a:ext cx="342900" cy="381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1657">
            <a:off x="2663858" y="286171"/>
            <a:ext cx="3429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20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7359" y="5559027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1176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92797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5511" y="531440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0768"/>
            <a:ext cx="472440" cy="181356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970776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9168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51920" y="530695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49963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99849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7240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2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9248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778449"/>
            <a:ext cx="342900" cy="381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71" y="2773328"/>
            <a:ext cx="342900" cy="381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03612"/>
            <a:ext cx="3429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1180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Now it’s your turn to investigate.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1772816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>
                <a:latin typeface="Comic Sans MS" panose="030F0702030302020204" pitchFamily="66" charset="0"/>
              </a:rPr>
              <a:t>You’ll need:</a:t>
            </a:r>
            <a:endParaRPr lang="en-AU" sz="3200" b="0" dirty="0" smtClean="0">
              <a:effectLst/>
              <a:latin typeface="Comic Sans MS" panose="030F0702030302020204" pitchFamily="66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>
                <a:latin typeface="Comic Sans MS" panose="030F0702030302020204" pitchFamily="66" charset="0"/>
              </a:rPr>
              <a:t>1 </a:t>
            </a:r>
            <a:r>
              <a:rPr lang="en-AU" sz="3200" dirty="0" smtClean="0">
                <a:latin typeface="Comic Sans MS" panose="030F0702030302020204" pitchFamily="66" charset="0"/>
              </a:rPr>
              <a:t>dice – </a:t>
            </a:r>
            <a:r>
              <a:rPr lang="en-AU" sz="2000" dirty="0" smtClean="0">
                <a:latin typeface="Comic Sans MS" panose="030F0702030302020204" pitchFamily="66" charset="0"/>
              </a:rPr>
              <a:t>(1-10 numbers)</a:t>
            </a:r>
            <a:endParaRPr lang="en-AU" sz="2000" dirty="0">
              <a:latin typeface="Comic Sans MS" panose="030F0702030302020204" pitchFamily="66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 smtClean="0">
                <a:latin typeface="Comic Sans MS" panose="030F0702030302020204" pitchFamily="66" charset="0"/>
              </a:rPr>
              <a:t>MAB </a:t>
            </a:r>
            <a:r>
              <a:rPr lang="en-AU" sz="3200" dirty="0">
                <a:latin typeface="Comic Sans MS" panose="030F0702030302020204" pitchFamily="66" charset="0"/>
              </a:rPr>
              <a:t>blocks - share!!!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 smtClean="0">
                <a:latin typeface="Comic Sans MS" panose="030F0702030302020204" pitchFamily="66" charset="0"/>
              </a:rPr>
              <a:t>Maths </a:t>
            </a:r>
            <a:r>
              <a:rPr lang="en-AU" sz="3200" dirty="0">
                <a:latin typeface="Comic Sans MS" panose="030F0702030302020204" pitchFamily="66" charset="0"/>
              </a:rPr>
              <a:t>paper to record</a:t>
            </a:r>
          </a:p>
        </p:txBody>
      </p:sp>
    </p:spTree>
    <p:extLst>
      <p:ext uri="{BB962C8B-B14F-4D97-AF65-F5344CB8AC3E}">
        <p14:creationId xmlns:p14="http://schemas.microsoft.com/office/powerpoint/2010/main" val="257713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If a </a:t>
            </a:r>
            <a:r>
              <a:rPr lang="en-AU" sz="3600" dirty="0" smtClean="0">
                <a:latin typeface="Comic Sans MS" panose="030F0702030302020204" pitchFamily="66" charset="0"/>
              </a:rPr>
              <a:t>flat </a:t>
            </a:r>
            <a:r>
              <a:rPr lang="en-AU" sz="3600" dirty="0">
                <a:latin typeface="Comic Sans MS" panose="030F0702030302020204" pitchFamily="66" charset="0"/>
              </a:rPr>
              <a:t>is 1 whole, how much is</a:t>
            </a:r>
            <a:r>
              <a:rPr lang="en-AU" sz="3600" dirty="0" smtClean="0">
                <a:latin typeface="Comic Sans MS" panose="030F0702030302020204" pitchFamily="66" charset="0"/>
              </a:rPr>
              <a:t>…?</a:t>
            </a:r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AU" sz="3600" dirty="0" smtClean="0">
              <a:latin typeface="Comic Sans MS" panose="030F0702030302020204" pitchFamily="66" charset="0"/>
            </a:endParaRPr>
          </a:p>
          <a:p>
            <a:pPr algn="ctr"/>
            <a:endParaRPr lang="en-AU" sz="3600" dirty="0">
              <a:latin typeface="Comic Sans MS" panose="030F0702030302020204" pitchFamily="66" charset="0"/>
            </a:endParaRPr>
          </a:p>
          <a:p>
            <a:pPr algn="ctr"/>
            <a:r>
              <a:rPr lang="en-AU" sz="3600" dirty="0" smtClean="0">
                <a:latin typeface="Comic Sans MS" panose="030F0702030302020204" pitchFamily="66" charset="0"/>
              </a:rPr>
              <a:t>Using longs: 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 smtClean="0">
                <a:latin typeface="Comic Sans MS" panose="030F0702030302020204" pitchFamily="66" charset="0"/>
              </a:rPr>
              <a:t>Roll </a:t>
            </a:r>
            <a:r>
              <a:rPr lang="en-AU" sz="2800" dirty="0">
                <a:latin typeface="Comic Sans MS" panose="030F0702030302020204" pitchFamily="66" charset="0"/>
              </a:rPr>
              <a:t>your dice and trace that many </a:t>
            </a:r>
            <a:r>
              <a:rPr lang="en-AU" sz="2800" dirty="0" smtClean="0">
                <a:latin typeface="Comic Sans MS" panose="030F0702030302020204" pitchFamily="66" charset="0"/>
              </a:rPr>
              <a:t>longs.</a:t>
            </a:r>
            <a:endParaRPr lang="en-AU" sz="2800" dirty="0">
              <a:latin typeface="Comic Sans MS" panose="030F0702030302020204" pitchFamily="66" charset="0"/>
            </a:endParaRP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What’s your number?</a:t>
            </a:r>
          </a:p>
          <a:p>
            <a:pPr algn="ctr">
              <a:lnSpc>
                <a:spcPct val="150000"/>
              </a:lnSpc>
            </a:pPr>
            <a:endParaRPr lang="en-AU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30534"/>
            <a:ext cx="1152128" cy="1142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91389">
            <a:off x="6449917" y="1972569"/>
            <a:ext cx="322373" cy="123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If a </a:t>
            </a:r>
            <a:r>
              <a:rPr lang="en-AU" sz="3600" dirty="0">
                <a:latin typeface="Comic Sans MS" panose="030F0702030302020204" pitchFamily="66" charset="0"/>
              </a:rPr>
              <a:t>flat is </a:t>
            </a:r>
            <a:r>
              <a:rPr lang="en-AU" sz="3600" dirty="0">
                <a:latin typeface="Comic Sans MS" panose="030F0702030302020204" pitchFamily="66" charset="0"/>
              </a:rPr>
              <a:t>1 whole, how much is</a:t>
            </a:r>
            <a:r>
              <a:rPr lang="en-AU" sz="3600" dirty="0" smtClean="0">
                <a:latin typeface="Comic Sans MS" panose="030F0702030302020204" pitchFamily="66" charset="0"/>
              </a:rPr>
              <a:t>…?</a:t>
            </a:r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AU" sz="3600" dirty="0" smtClean="0">
              <a:latin typeface="Comic Sans MS" panose="030F0702030302020204" pitchFamily="66" charset="0"/>
            </a:endParaRPr>
          </a:p>
          <a:p>
            <a:pPr algn="ctr"/>
            <a:endParaRPr lang="en-AU" sz="3600" dirty="0">
              <a:latin typeface="Comic Sans MS" panose="030F0702030302020204" pitchFamily="66" charset="0"/>
            </a:endParaRPr>
          </a:p>
          <a:p>
            <a:pPr algn="ctr"/>
            <a:r>
              <a:rPr lang="en-AU" sz="3600" dirty="0" smtClean="0">
                <a:latin typeface="Comic Sans MS" panose="030F0702030302020204" pitchFamily="66" charset="0"/>
              </a:rPr>
              <a:t>Using minis: 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 smtClean="0">
                <a:latin typeface="Comic Sans MS" panose="030F0702030302020204" pitchFamily="66" charset="0"/>
              </a:rPr>
              <a:t>Roll </a:t>
            </a:r>
            <a:r>
              <a:rPr lang="en-AU" sz="2800" dirty="0">
                <a:latin typeface="Comic Sans MS" panose="030F0702030302020204" pitchFamily="66" charset="0"/>
              </a:rPr>
              <a:t>your dice </a:t>
            </a:r>
            <a:r>
              <a:rPr lang="en-AU" sz="2800" dirty="0" smtClean="0">
                <a:latin typeface="Comic Sans MS" panose="030F0702030302020204" pitchFamily="66" charset="0"/>
              </a:rPr>
              <a:t>3 times and </a:t>
            </a:r>
            <a:r>
              <a:rPr lang="en-AU" sz="2800" dirty="0">
                <a:latin typeface="Comic Sans MS" panose="030F0702030302020204" pitchFamily="66" charset="0"/>
              </a:rPr>
              <a:t>trace that many </a:t>
            </a:r>
            <a:r>
              <a:rPr lang="en-AU" sz="2800" dirty="0" smtClean="0">
                <a:latin typeface="Comic Sans MS" panose="030F0702030302020204" pitchFamily="66" charset="0"/>
              </a:rPr>
              <a:t>minis.</a:t>
            </a:r>
            <a:endParaRPr lang="en-AU" sz="2800" dirty="0">
              <a:latin typeface="Comic Sans MS" panose="030F0702030302020204" pitchFamily="66" charset="0"/>
            </a:endParaRP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What’s your number?</a:t>
            </a:r>
          </a:p>
          <a:p>
            <a:pPr algn="ctr">
              <a:lnSpc>
                <a:spcPct val="150000"/>
              </a:lnSpc>
            </a:pPr>
            <a:endParaRPr lang="en-AU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30534"/>
            <a:ext cx="1152128" cy="1142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390935"/>
            <a:ext cx="3429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35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What did you learn?</a:t>
            </a:r>
          </a:p>
          <a:p>
            <a:endParaRPr lang="en-AU" sz="3600" dirty="0">
              <a:latin typeface="Comic Sans MS" panose="030F0702030302020204" pitchFamily="66" charset="0"/>
            </a:endParaRPr>
          </a:p>
          <a:p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How have you been successful?</a:t>
            </a: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r>
              <a:rPr lang="en-AU" sz="3600" dirty="0">
                <a:latin typeface="Comic Sans MS" panose="030F0702030302020204" pitchFamily="66" charset="0"/>
              </a:rPr>
              <a:t>What would you </a:t>
            </a:r>
            <a:r>
              <a:rPr lang="en-AU" sz="3600" dirty="0" smtClean="0">
                <a:latin typeface="Comic Sans MS" panose="030F0702030302020204" pitchFamily="66" charset="0"/>
              </a:rPr>
              <a:t>tell someone who found this tricky?</a:t>
            </a:r>
            <a:endParaRPr lang="en-AU" sz="3600" dirty="0">
              <a:latin typeface="Comic Sans MS" panose="030F0702030302020204" pitchFamily="66" charset="0"/>
            </a:endParaRPr>
          </a:p>
          <a:p>
            <a:endParaRPr lang="en-A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95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4798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flat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84784"/>
            <a:ext cx="1783080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7359" y="5559027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1176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92797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5511" y="531440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0768"/>
            <a:ext cx="472440" cy="181356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970776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9168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51920" y="530695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49963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99849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7240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2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9248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32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7359" y="5559027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1176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92797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5511" y="531440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0768"/>
            <a:ext cx="472440" cy="181356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970776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9168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51920" y="530695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49963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99849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7240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2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9248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1009">
            <a:off x="5299849" y="1844824"/>
            <a:ext cx="472440" cy="18135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41093">
            <a:off x="1547664" y="2132856"/>
            <a:ext cx="472440" cy="181356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63956">
            <a:off x="6496019" y="2768793"/>
            <a:ext cx="472440" cy="181356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08069">
            <a:off x="3121230" y="2136023"/>
            <a:ext cx="472440" cy="181356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91" y="2247547"/>
            <a:ext cx="47244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7359" y="5559027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1176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92797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5511" y="531440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0768"/>
            <a:ext cx="472440" cy="181356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970776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9168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51920" y="530695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49963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99849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7240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2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9248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08069">
            <a:off x="3121230" y="2136023"/>
            <a:ext cx="472440" cy="181356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00" y="1262146"/>
            <a:ext cx="47244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7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7359" y="5559027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1176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92797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5511" y="531440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0768"/>
            <a:ext cx="472440" cy="181356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970776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9168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51920" y="530695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49963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99849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7240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2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9248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1009">
            <a:off x="5299849" y="1844824"/>
            <a:ext cx="472440" cy="18135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41093">
            <a:off x="1547664" y="2132856"/>
            <a:ext cx="472440" cy="181356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63956">
            <a:off x="6496019" y="2768793"/>
            <a:ext cx="472440" cy="181356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08069">
            <a:off x="3121230" y="2136023"/>
            <a:ext cx="472440" cy="181356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91" y="2247547"/>
            <a:ext cx="472440" cy="181356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1009">
            <a:off x="7751144" y="924168"/>
            <a:ext cx="472440" cy="181356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1009">
            <a:off x="4278328" y="2696166"/>
            <a:ext cx="472440" cy="181356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76889" y="2247548"/>
            <a:ext cx="472440" cy="181356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86176" y="670208"/>
            <a:ext cx="472440" cy="181356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86576" y="3483714"/>
            <a:ext cx="47244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9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4798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flat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84784"/>
            <a:ext cx="1783080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7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7359" y="5559027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1176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92797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5511" y="531440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70776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9168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51920" y="530695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49963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99849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7240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2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9248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0" y="1772816"/>
            <a:ext cx="3429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23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7359" y="5559027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1176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92797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5511" y="531440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70776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9168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51920" y="530695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49963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99849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7240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2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92480" y="529813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62" y="2200078"/>
            <a:ext cx="342900" cy="381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860" y="2307382"/>
            <a:ext cx="342900" cy="381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063" y="917670"/>
            <a:ext cx="342900" cy="381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24" y="1360712"/>
            <a:ext cx="342900" cy="381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719" y="2609306"/>
            <a:ext cx="342900" cy="381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1815580"/>
            <a:ext cx="342900" cy="381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75" y="1926382"/>
            <a:ext cx="342900" cy="381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0" y="2833589"/>
            <a:ext cx="342900" cy="381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627" y="2307382"/>
            <a:ext cx="342900" cy="381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194" y="3338414"/>
            <a:ext cx="342900" cy="381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761012"/>
            <a:ext cx="342900" cy="3810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2680023"/>
            <a:ext cx="342900" cy="381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51" y="2237981"/>
            <a:ext cx="342900" cy="381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641" y="3982269"/>
            <a:ext cx="342900" cy="381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074" y="3024089"/>
            <a:ext cx="342900" cy="3810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0" y="3253508"/>
            <a:ext cx="342900" cy="3810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39127"/>
            <a:ext cx="342900" cy="381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5" y="1735882"/>
            <a:ext cx="342900" cy="3810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2299023"/>
            <a:ext cx="342900" cy="3810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470" y="4173935"/>
            <a:ext cx="3429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147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</dc:creator>
  <cp:lastModifiedBy>Marg</cp:lastModifiedBy>
  <cp:revision>14</cp:revision>
  <dcterms:created xsi:type="dcterms:W3CDTF">2019-06-16T05:43:33Z</dcterms:created>
  <dcterms:modified xsi:type="dcterms:W3CDTF">2019-06-16T09:52:58Z</dcterms:modified>
</cp:coreProperties>
</file>