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1" r:id="rId4"/>
    <p:sldId id="272" r:id="rId5"/>
    <p:sldId id="273" r:id="rId6"/>
    <p:sldId id="274" r:id="rId7"/>
    <p:sldId id="275" r:id="rId8"/>
    <p:sldId id="277" r:id="rId9"/>
    <p:sldId id="279" r:id="rId10"/>
    <p:sldId id="282" r:id="rId11"/>
    <p:sldId id="283"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9" autoAdjust="0"/>
    <p:restoredTop sz="94660"/>
  </p:normalViewPr>
  <p:slideViewPr>
    <p:cSldViewPr>
      <p:cViewPr varScale="1">
        <p:scale>
          <a:sx n="95" d="100"/>
          <a:sy n="95" d="100"/>
        </p:scale>
        <p:origin x="-523" y="-86"/>
      </p:cViewPr>
      <p:guideLst>
        <p:guide orient="horz" pos="2160"/>
        <p:guide pos="2880"/>
      </p:guideLst>
    </p:cSldViewPr>
  </p:slideViewPr>
  <p:notesTextViewPr>
    <p:cViewPr>
      <p:scale>
        <a:sx n="1" d="1"/>
        <a:sy n="1" d="1"/>
      </p:scale>
      <p:origin x="0" y="0"/>
    </p:cViewPr>
  </p:notesTextViewPr>
  <p:sorterViewPr>
    <p:cViewPr>
      <p:scale>
        <a:sx n="116" d="100"/>
        <a:sy n="11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5E23FB2-D008-4217-9E0A-F94682524B42}" type="datetimeFigureOut">
              <a:rPr lang="en-AU" smtClean="0"/>
              <a:t>6/06/2019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2610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5E23FB2-D008-4217-9E0A-F94682524B42}" type="datetimeFigureOut">
              <a:rPr lang="en-AU" smtClean="0"/>
              <a:t>6/06/2019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173013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5E23FB2-D008-4217-9E0A-F94682524B42}" type="datetimeFigureOut">
              <a:rPr lang="en-AU" smtClean="0"/>
              <a:t>6/06/2019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96989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5E23FB2-D008-4217-9E0A-F94682524B42}" type="datetimeFigureOut">
              <a:rPr lang="en-AU" smtClean="0"/>
              <a:t>6/06/2019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40459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23FB2-D008-4217-9E0A-F94682524B42}" type="datetimeFigureOut">
              <a:rPr lang="en-AU" smtClean="0"/>
              <a:t>6/06/2019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132841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5E23FB2-D008-4217-9E0A-F94682524B42}" type="datetimeFigureOut">
              <a:rPr lang="en-AU" smtClean="0"/>
              <a:t>6/06/2019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170252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5E23FB2-D008-4217-9E0A-F94682524B42}" type="datetimeFigureOut">
              <a:rPr lang="en-AU" smtClean="0"/>
              <a:t>6/06/2019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321844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5E23FB2-D008-4217-9E0A-F94682524B42}" type="datetimeFigureOut">
              <a:rPr lang="en-AU" smtClean="0"/>
              <a:t>6/06/2019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55010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23FB2-D008-4217-9E0A-F94682524B42}" type="datetimeFigureOut">
              <a:rPr lang="en-AU" smtClean="0"/>
              <a:t>6/06/2019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209894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23FB2-D008-4217-9E0A-F94682524B42}" type="datetimeFigureOut">
              <a:rPr lang="en-AU" smtClean="0"/>
              <a:t>6/06/2019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77352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23FB2-D008-4217-9E0A-F94682524B42}" type="datetimeFigureOut">
              <a:rPr lang="en-AU" smtClean="0"/>
              <a:t>6/06/2019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D6F94BB-4E5E-4549-980A-2010B51D6EBE}" type="slidenum">
              <a:rPr lang="en-AU" smtClean="0"/>
              <a:t>‹#›</a:t>
            </a:fld>
            <a:endParaRPr lang="en-AU"/>
          </a:p>
        </p:txBody>
      </p:sp>
    </p:spTree>
    <p:extLst>
      <p:ext uri="{BB962C8B-B14F-4D97-AF65-F5344CB8AC3E}">
        <p14:creationId xmlns:p14="http://schemas.microsoft.com/office/powerpoint/2010/main" val="28639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9000">
              <a:srgbClr val="FFFF00"/>
            </a:gs>
            <a:gs pos="100000">
              <a:srgbClr val="FFC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23FB2-D008-4217-9E0A-F94682524B42}" type="datetimeFigureOut">
              <a:rPr lang="en-AU" smtClean="0"/>
              <a:t>6/06/2019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F94BB-4E5E-4549-980A-2010B51D6EBE}" type="slidenum">
              <a:rPr lang="en-AU" smtClean="0"/>
              <a:t>‹#›</a:t>
            </a:fld>
            <a:endParaRPr lang="en-AU"/>
          </a:p>
        </p:txBody>
      </p:sp>
    </p:spTree>
    <p:extLst>
      <p:ext uri="{BB962C8B-B14F-4D97-AF65-F5344CB8AC3E}">
        <p14:creationId xmlns:p14="http://schemas.microsoft.com/office/powerpoint/2010/main" val="2504022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12776"/>
            <a:ext cx="7772400" cy="4248472"/>
          </a:xfrm>
        </p:spPr>
        <p:txBody>
          <a:bodyPr>
            <a:noAutofit/>
          </a:bodyPr>
          <a:lstStyle/>
          <a:p>
            <a:r>
              <a:rPr lang="en-AU" sz="6600" dirty="0">
                <a:latin typeface="Segoe Print" pitchFamily="2" charset="0"/>
                <a:ea typeface="+mn-ea"/>
                <a:cs typeface="+mn-cs"/>
              </a:rPr>
              <a:t>Where To With Our Learning This Term</a:t>
            </a:r>
            <a:r>
              <a:rPr lang="en-AU" sz="6600" dirty="0" smtClean="0">
                <a:latin typeface="Segoe Print" pitchFamily="2" charset="0"/>
                <a:ea typeface="+mn-ea"/>
                <a:cs typeface="+mn-cs"/>
              </a:rPr>
              <a:t>?</a:t>
            </a:r>
            <a:br>
              <a:rPr lang="en-AU" sz="6600" dirty="0" smtClean="0">
                <a:latin typeface="Segoe Print" pitchFamily="2" charset="0"/>
                <a:ea typeface="+mn-ea"/>
                <a:cs typeface="+mn-cs"/>
              </a:rPr>
            </a:br>
            <a:r>
              <a:rPr lang="en-AU" sz="2400" dirty="0" smtClean="0">
                <a:latin typeface="Segoe Print" pitchFamily="2" charset="0"/>
                <a:ea typeface="+mn-ea"/>
                <a:cs typeface="+mn-cs"/>
              </a:rPr>
              <a:t>Term 4, 2018</a:t>
            </a:r>
            <a:endParaRPr lang="en-AU" sz="2400" dirty="0">
              <a:latin typeface="Segoe Print" pitchFamily="2" charset="0"/>
              <a:ea typeface="+mn-ea"/>
              <a:cs typeface="+mn-cs"/>
            </a:endParaRPr>
          </a:p>
        </p:txBody>
      </p:sp>
    </p:spTree>
    <p:extLst>
      <p:ext uri="{BB962C8B-B14F-4D97-AF65-F5344CB8AC3E}">
        <p14:creationId xmlns:p14="http://schemas.microsoft.com/office/powerpoint/2010/main" val="53986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775" y="188639"/>
            <a:ext cx="7802136" cy="1323439"/>
          </a:xfrm>
          <a:prstGeom prst="rect">
            <a:avLst/>
          </a:prstGeom>
          <a:noFill/>
        </p:spPr>
        <p:txBody>
          <a:bodyPr wrap="none" rtlCol="0">
            <a:spAutoFit/>
          </a:bodyPr>
          <a:lstStyle/>
          <a:p>
            <a:r>
              <a:rPr lang="en-AU" sz="8000" dirty="0" smtClean="0">
                <a:latin typeface="Segoe Print" pitchFamily="2" charset="0"/>
              </a:rPr>
              <a:t>Other Changes</a:t>
            </a:r>
            <a:endParaRPr lang="en-AU" dirty="0">
              <a:latin typeface="Segoe Print" pitchFamily="2" charset="0"/>
            </a:endParaRPr>
          </a:p>
        </p:txBody>
      </p:sp>
      <p:sp>
        <p:nvSpPr>
          <p:cNvPr id="3" name="TextBox 2"/>
          <p:cNvSpPr txBox="1"/>
          <p:nvPr/>
        </p:nvSpPr>
        <p:spPr>
          <a:xfrm>
            <a:off x="0" y="1501718"/>
            <a:ext cx="9144000" cy="5170646"/>
          </a:xfrm>
          <a:prstGeom prst="rect">
            <a:avLst/>
          </a:prstGeom>
          <a:noFill/>
        </p:spPr>
        <p:txBody>
          <a:bodyPr wrap="square" rtlCol="0">
            <a:spAutoFit/>
          </a:bodyPr>
          <a:lstStyle/>
          <a:p>
            <a:pPr>
              <a:lnSpc>
                <a:spcPct val="150000"/>
              </a:lnSpc>
            </a:pPr>
            <a:r>
              <a:rPr lang="en-AU" sz="2000" dirty="0" smtClean="0">
                <a:latin typeface="Segoe Print" pitchFamily="2" charset="0"/>
              </a:rPr>
              <a:t>The </a:t>
            </a:r>
            <a:r>
              <a:rPr lang="en-AU" sz="2000" dirty="0">
                <a:latin typeface="Segoe Print" pitchFamily="2" charset="0"/>
              </a:rPr>
              <a:t>headphones are back – and in a new spot.  Please keep tidy.</a:t>
            </a:r>
          </a:p>
          <a:p>
            <a:pPr>
              <a:lnSpc>
                <a:spcPct val="150000"/>
              </a:lnSpc>
            </a:pPr>
            <a:r>
              <a:rPr lang="en-AU" sz="2000" dirty="0">
                <a:latin typeface="Segoe Print" pitchFamily="2" charset="0"/>
              </a:rPr>
              <a:t> </a:t>
            </a:r>
          </a:p>
          <a:p>
            <a:pPr>
              <a:lnSpc>
                <a:spcPct val="150000"/>
              </a:lnSpc>
            </a:pPr>
            <a:r>
              <a:rPr lang="en-AU" sz="2000" dirty="0">
                <a:latin typeface="Segoe Print" pitchFamily="2" charset="0"/>
              </a:rPr>
              <a:t>The caddies have lots of new equipment highlighters, </a:t>
            </a:r>
            <a:r>
              <a:rPr lang="en-AU" sz="2000" dirty="0" err="1">
                <a:latin typeface="Segoe Print" pitchFamily="2" charset="0"/>
              </a:rPr>
              <a:t>textas</a:t>
            </a:r>
            <a:r>
              <a:rPr lang="en-AU" sz="2000" dirty="0">
                <a:latin typeface="Segoe Print" pitchFamily="2" charset="0"/>
              </a:rPr>
              <a:t>, rubbers, sticky tape, glue, grey leads – take care of it!!  Caddy items are tools, not toys.  </a:t>
            </a:r>
          </a:p>
          <a:p>
            <a:pPr>
              <a:lnSpc>
                <a:spcPct val="150000"/>
              </a:lnSpc>
            </a:pPr>
            <a:r>
              <a:rPr lang="en-AU" sz="2000" dirty="0">
                <a:latin typeface="Segoe Print" pitchFamily="2" charset="0"/>
              </a:rPr>
              <a:t> </a:t>
            </a:r>
          </a:p>
          <a:p>
            <a:pPr>
              <a:lnSpc>
                <a:spcPct val="150000"/>
              </a:lnSpc>
            </a:pPr>
            <a:r>
              <a:rPr lang="en-AU" sz="2000" dirty="0">
                <a:latin typeface="Segoe Print" pitchFamily="2" charset="0"/>
              </a:rPr>
              <a:t>Coloured paper has been moved down a shelf so you can reach it.  Please use responsibly and don’t waste.  </a:t>
            </a:r>
          </a:p>
          <a:p>
            <a:pPr>
              <a:lnSpc>
                <a:spcPct val="150000"/>
              </a:lnSpc>
            </a:pPr>
            <a:r>
              <a:rPr lang="en-AU" sz="2000" dirty="0">
                <a:latin typeface="Segoe Print" pitchFamily="2" charset="0"/>
              </a:rPr>
              <a:t> </a:t>
            </a:r>
          </a:p>
          <a:p>
            <a:pPr>
              <a:lnSpc>
                <a:spcPct val="150000"/>
              </a:lnSpc>
            </a:pPr>
            <a:r>
              <a:rPr lang="en-AU" sz="2000" dirty="0">
                <a:latin typeface="Segoe Print" pitchFamily="2" charset="0"/>
              </a:rPr>
              <a:t>Everyone now has a Learning Book 3 in their tubs.  Finish 2 then take it home if you haven’t already. </a:t>
            </a:r>
          </a:p>
        </p:txBody>
      </p:sp>
    </p:spTree>
    <p:extLst>
      <p:ext uri="{BB962C8B-B14F-4D97-AF65-F5344CB8AC3E}">
        <p14:creationId xmlns:p14="http://schemas.microsoft.com/office/powerpoint/2010/main" val="2006306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775" y="188639"/>
            <a:ext cx="8316700" cy="2554545"/>
          </a:xfrm>
          <a:prstGeom prst="rect">
            <a:avLst/>
          </a:prstGeom>
          <a:noFill/>
        </p:spPr>
        <p:txBody>
          <a:bodyPr wrap="none" rtlCol="0">
            <a:spAutoFit/>
          </a:bodyPr>
          <a:lstStyle/>
          <a:p>
            <a:r>
              <a:rPr lang="en-AU" sz="8000" dirty="0" smtClean="0">
                <a:latin typeface="Segoe Print" pitchFamily="2" charset="0"/>
              </a:rPr>
              <a:t>Events Coming </a:t>
            </a:r>
          </a:p>
          <a:p>
            <a:r>
              <a:rPr lang="en-AU" sz="8000" dirty="0" smtClean="0">
                <a:latin typeface="Segoe Print" pitchFamily="2" charset="0"/>
              </a:rPr>
              <a:t>Up This Term</a:t>
            </a:r>
            <a:endParaRPr lang="en-AU" dirty="0">
              <a:latin typeface="Segoe Print" pitchFamily="2" charset="0"/>
            </a:endParaRPr>
          </a:p>
        </p:txBody>
      </p:sp>
      <p:sp>
        <p:nvSpPr>
          <p:cNvPr id="3" name="TextBox 2"/>
          <p:cNvSpPr txBox="1"/>
          <p:nvPr/>
        </p:nvSpPr>
        <p:spPr>
          <a:xfrm>
            <a:off x="647675" y="2564904"/>
            <a:ext cx="7924674" cy="3785652"/>
          </a:xfrm>
          <a:prstGeom prst="rect">
            <a:avLst/>
          </a:prstGeom>
          <a:noFill/>
        </p:spPr>
        <p:txBody>
          <a:bodyPr wrap="square" rtlCol="0">
            <a:spAutoFit/>
          </a:bodyPr>
          <a:lstStyle/>
          <a:p>
            <a:pPr algn="ctr">
              <a:lnSpc>
                <a:spcPct val="150000"/>
              </a:lnSpc>
            </a:pPr>
            <a:r>
              <a:rPr lang="en-AU" sz="2000" dirty="0" smtClean="0">
                <a:latin typeface="Segoe Print" pitchFamily="2" charset="0"/>
              </a:rPr>
              <a:t>Reconciliation                        SEDA </a:t>
            </a:r>
            <a:r>
              <a:rPr lang="en-AU" sz="2000" dirty="0">
                <a:latin typeface="Segoe Print" pitchFamily="2" charset="0"/>
              </a:rPr>
              <a:t>Clinics</a:t>
            </a:r>
          </a:p>
          <a:p>
            <a:pPr algn="ctr">
              <a:lnSpc>
                <a:spcPct val="150000"/>
              </a:lnSpc>
            </a:pPr>
            <a:r>
              <a:rPr lang="en-AU" sz="2000" dirty="0">
                <a:latin typeface="Segoe Print" pitchFamily="2" charset="0"/>
              </a:rPr>
              <a:t>Geelong </a:t>
            </a:r>
            <a:r>
              <a:rPr lang="en-AU" sz="2000" dirty="0" smtClean="0">
                <a:latin typeface="Segoe Print" pitchFamily="2" charset="0"/>
              </a:rPr>
              <a:t>Show</a:t>
            </a:r>
            <a:r>
              <a:rPr lang="en-AU" sz="2000" dirty="0">
                <a:latin typeface="Segoe Print" pitchFamily="2" charset="0"/>
              </a:rPr>
              <a:t> </a:t>
            </a:r>
            <a:r>
              <a:rPr lang="en-AU" sz="2000" dirty="0" smtClean="0">
                <a:latin typeface="Segoe Print" pitchFamily="2" charset="0"/>
              </a:rPr>
              <a:t>                  Genius </a:t>
            </a:r>
            <a:r>
              <a:rPr lang="en-AU" sz="2000" dirty="0">
                <a:latin typeface="Segoe Print" pitchFamily="2" charset="0"/>
              </a:rPr>
              <a:t>Hour Expo</a:t>
            </a:r>
          </a:p>
          <a:p>
            <a:pPr algn="ctr">
              <a:lnSpc>
                <a:spcPct val="150000"/>
              </a:lnSpc>
            </a:pPr>
            <a:r>
              <a:rPr lang="en-AU" sz="2000" dirty="0" err="1">
                <a:latin typeface="Segoe Print" pitchFamily="2" charset="0"/>
              </a:rPr>
              <a:t>T20</a:t>
            </a:r>
            <a:r>
              <a:rPr lang="en-AU" sz="2000" dirty="0">
                <a:latin typeface="Segoe Print" pitchFamily="2" charset="0"/>
              </a:rPr>
              <a:t> </a:t>
            </a:r>
            <a:r>
              <a:rPr lang="en-AU" sz="2000" dirty="0" smtClean="0">
                <a:latin typeface="Segoe Print" pitchFamily="2" charset="0"/>
              </a:rPr>
              <a:t>Cricket                   PAT </a:t>
            </a:r>
            <a:r>
              <a:rPr lang="en-AU" sz="2000" dirty="0">
                <a:latin typeface="Segoe Print" pitchFamily="2" charset="0"/>
              </a:rPr>
              <a:t>Assessment </a:t>
            </a:r>
          </a:p>
          <a:p>
            <a:pPr algn="ctr">
              <a:lnSpc>
                <a:spcPct val="150000"/>
              </a:lnSpc>
            </a:pPr>
            <a:r>
              <a:rPr lang="en-AU" sz="2000" dirty="0">
                <a:latin typeface="Segoe Print" pitchFamily="2" charset="0"/>
              </a:rPr>
              <a:t>Art </a:t>
            </a:r>
            <a:r>
              <a:rPr lang="en-AU" sz="2000" dirty="0" smtClean="0">
                <a:latin typeface="Segoe Print" pitchFamily="2" charset="0"/>
              </a:rPr>
              <a:t>Show                          Swimming     </a:t>
            </a:r>
          </a:p>
          <a:p>
            <a:pPr algn="ctr">
              <a:lnSpc>
                <a:spcPct val="150000"/>
              </a:lnSpc>
            </a:pPr>
            <a:r>
              <a:rPr lang="en-AU" sz="2000" dirty="0" smtClean="0">
                <a:latin typeface="Segoe Print" pitchFamily="2" charset="0"/>
              </a:rPr>
              <a:t>Miss </a:t>
            </a:r>
            <a:r>
              <a:rPr lang="en-AU" sz="2000" dirty="0">
                <a:latin typeface="Segoe Print" pitchFamily="2" charset="0"/>
              </a:rPr>
              <a:t>Marg on Long Service Leave</a:t>
            </a:r>
          </a:p>
          <a:p>
            <a:pPr algn="ctr">
              <a:lnSpc>
                <a:spcPct val="150000"/>
              </a:lnSpc>
            </a:pPr>
            <a:r>
              <a:rPr lang="en-AU" sz="2000" dirty="0" smtClean="0">
                <a:latin typeface="Segoe Print" pitchFamily="2" charset="0"/>
              </a:rPr>
              <a:t>St </a:t>
            </a:r>
            <a:r>
              <a:rPr lang="en-AU" sz="2000" dirty="0">
                <a:latin typeface="Segoe Print" pitchFamily="2" charset="0"/>
              </a:rPr>
              <a:t>Margaret’s </a:t>
            </a:r>
            <a:r>
              <a:rPr lang="en-AU" sz="2000" dirty="0" smtClean="0">
                <a:latin typeface="Segoe Print" pitchFamily="2" charset="0"/>
              </a:rPr>
              <a:t>Day                 Parish </a:t>
            </a:r>
            <a:r>
              <a:rPr lang="en-AU" sz="2000" dirty="0">
                <a:latin typeface="Segoe Print" pitchFamily="2" charset="0"/>
              </a:rPr>
              <a:t>Fete</a:t>
            </a:r>
          </a:p>
          <a:p>
            <a:pPr algn="ctr">
              <a:lnSpc>
                <a:spcPct val="150000"/>
              </a:lnSpc>
            </a:pPr>
            <a:r>
              <a:rPr lang="en-AU" sz="2000" dirty="0">
                <a:latin typeface="Segoe Print" pitchFamily="2" charset="0"/>
              </a:rPr>
              <a:t>Step </a:t>
            </a:r>
            <a:r>
              <a:rPr lang="en-AU" sz="2000" dirty="0" smtClean="0">
                <a:latin typeface="Segoe Print" pitchFamily="2" charset="0"/>
              </a:rPr>
              <a:t>Up                 Beach </a:t>
            </a:r>
            <a:r>
              <a:rPr lang="en-AU" sz="2000" dirty="0">
                <a:latin typeface="Segoe Print" pitchFamily="2" charset="0"/>
              </a:rPr>
              <a:t>day</a:t>
            </a:r>
          </a:p>
          <a:p>
            <a:pPr algn="ctr">
              <a:lnSpc>
                <a:spcPct val="150000"/>
              </a:lnSpc>
            </a:pPr>
            <a:r>
              <a:rPr lang="en-AU" sz="2000" dirty="0" smtClean="0">
                <a:latin typeface="Segoe Print" pitchFamily="2" charset="0"/>
              </a:rPr>
              <a:t>Christmas</a:t>
            </a:r>
            <a:endParaRPr lang="en-AU" sz="2000" dirty="0">
              <a:latin typeface="Segoe Print" pitchFamily="2" charset="0"/>
            </a:endParaRPr>
          </a:p>
        </p:txBody>
      </p:sp>
    </p:spTree>
    <p:extLst>
      <p:ext uri="{BB962C8B-B14F-4D97-AF65-F5344CB8AC3E}">
        <p14:creationId xmlns:p14="http://schemas.microsoft.com/office/powerpoint/2010/main" val="2006306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5313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2302" y="188640"/>
            <a:ext cx="4314001" cy="1323439"/>
          </a:xfrm>
          <a:prstGeom prst="rect">
            <a:avLst/>
          </a:prstGeom>
          <a:noFill/>
        </p:spPr>
        <p:txBody>
          <a:bodyPr wrap="none" rtlCol="0">
            <a:spAutoFit/>
          </a:bodyPr>
          <a:lstStyle/>
          <a:p>
            <a:r>
              <a:rPr lang="en-AU" sz="8000" dirty="0" smtClean="0">
                <a:latin typeface="Segoe Print" pitchFamily="2" charset="0"/>
              </a:rPr>
              <a:t>Reading</a:t>
            </a:r>
            <a:endParaRPr lang="en-AU" dirty="0">
              <a:latin typeface="Segoe Print" pitchFamily="2" charset="0"/>
            </a:endParaRPr>
          </a:p>
        </p:txBody>
      </p:sp>
      <p:sp>
        <p:nvSpPr>
          <p:cNvPr id="3" name="TextBox 2"/>
          <p:cNvSpPr txBox="1"/>
          <p:nvPr/>
        </p:nvSpPr>
        <p:spPr>
          <a:xfrm>
            <a:off x="0" y="1512079"/>
            <a:ext cx="9144000" cy="4893647"/>
          </a:xfrm>
          <a:prstGeom prst="rect">
            <a:avLst/>
          </a:prstGeom>
          <a:noFill/>
        </p:spPr>
        <p:txBody>
          <a:bodyPr wrap="square" rtlCol="0">
            <a:spAutoFit/>
          </a:bodyPr>
          <a:lstStyle/>
          <a:p>
            <a:r>
              <a:rPr lang="en-AU" sz="2400" dirty="0" smtClean="0">
                <a:latin typeface="Segoe Print" pitchFamily="2" charset="0"/>
              </a:rPr>
              <a:t>We </a:t>
            </a:r>
            <a:r>
              <a:rPr lang="en-AU" sz="2400" dirty="0">
                <a:latin typeface="Segoe Print" pitchFamily="2" charset="0"/>
              </a:rPr>
              <a:t>will continue:</a:t>
            </a:r>
          </a:p>
          <a:p>
            <a:pPr marL="800100" lvl="1" indent="-342900">
              <a:buFont typeface="Arial" pitchFamily="34" charset="0"/>
              <a:buChar char="•"/>
            </a:pPr>
            <a:r>
              <a:rPr lang="en-AU" sz="2400" dirty="0">
                <a:latin typeface="Segoe Print" pitchFamily="2" charset="0"/>
              </a:rPr>
              <a:t>our </a:t>
            </a:r>
            <a:r>
              <a:rPr lang="en-AU" sz="2400" dirty="0" err="1">
                <a:latin typeface="Segoe Print" pitchFamily="2" charset="0"/>
              </a:rPr>
              <a:t>Lexile</a:t>
            </a:r>
            <a:r>
              <a:rPr lang="en-AU" sz="2400" dirty="0">
                <a:latin typeface="Segoe Print" pitchFamily="2" charset="0"/>
              </a:rPr>
              <a:t> reading with quizzes </a:t>
            </a:r>
          </a:p>
          <a:p>
            <a:pPr marL="800100" lvl="1" indent="-342900">
              <a:buFont typeface="Arial" pitchFamily="34" charset="0"/>
              <a:buChar char="•"/>
            </a:pPr>
            <a:r>
              <a:rPr lang="en-AU" sz="2400" dirty="0">
                <a:latin typeface="Segoe Print" pitchFamily="2" charset="0"/>
              </a:rPr>
              <a:t>our Real Reading sessions </a:t>
            </a:r>
          </a:p>
          <a:p>
            <a:pPr marL="800100" lvl="1" indent="-342900">
              <a:buFont typeface="Arial" pitchFamily="34" charset="0"/>
              <a:buChar char="•"/>
            </a:pPr>
            <a:r>
              <a:rPr lang="en-AU" sz="2400" dirty="0">
                <a:latin typeface="Segoe Print" pitchFamily="2" charset="0"/>
              </a:rPr>
              <a:t>Miss </a:t>
            </a:r>
            <a:r>
              <a:rPr lang="en-AU" sz="2400" dirty="0" err="1">
                <a:latin typeface="Segoe Print" pitchFamily="2" charset="0"/>
              </a:rPr>
              <a:t>Marg’s</a:t>
            </a:r>
            <a:r>
              <a:rPr lang="en-AU" sz="2400" dirty="0">
                <a:latin typeface="Segoe Print" pitchFamily="2" charset="0"/>
              </a:rPr>
              <a:t> Read To with Q&amp;A</a:t>
            </a:r>
          </a:p>
          <a:p>
            <a:pPr marL="800100" lvl="1" indent="-342900">
              <a:buFont typeface="Arial" pitchFamily="34" charset="0"/>
              <a:buChar char="•"/>
            </a:pPr>
            <a:r>
              <a:rPr lang="en-AU" sz="2400" dirty="0">
                <a:latin typeface="Segoe Print" pitchFamily="2" charset="0"/>
              </a:rPr>
              <a:t>Guided reading sessions and Running Records.</a:t>
            </a:r>
          </a:p>
          <a:p>
            <a:endParaRPr lang="en-AU" sz="2400" dirty="0" smtClean="0">
              <a:latin typeface="Segoe Print" pitchFamily="2" charset="0"/>
            </a:endParaRPr>
          </a:p>
          <a:p>
            <a:r>
              <a:rPr lang="en-AU" sz="2400" dirty="0" smtClean="0">
                <a:latin typeface="Segoe Print" pitchFamily="2" charset="0"/>
              </a:rPr>
              <a:t>The </a:t>
            </a:r>
            <a:r>
              <a:rPr lang="en-AU" sz="2400" dirty="0">
                <a:latin typeface="Segoe Print" pitchFamily="2" charset="0"/>
              </a:rPr>
              <a:t>magazines and poetry have been packed away so we’ll focus on finding great novels that we can lose ourselves into each day.</a:t>
            </a:r>
          </a:p>
          <a:p>
            <a:endParaRPr lang="en-AU" sz="2400" dirty="0" smtClean="0">
              <a:latin typeface="Segoe Print" pitchFamily="2" charset="0"/>
            </a:endParaRPr>
          </a:p>
          <a:p>
            <a:r>
              <a:rPr lang="en-AU" sz="2400" dirty="0" smtClean="0">
                <a:latin typeface="Segoe Print" pitchFamily="2" charset="0"/>
              </a:rPr>
              <a:t>Your </a:t>
            </a:r>
            <a:r>
              <a:rPr lang="en-AU" sz="2400" dirty="0">
                <a:latin typeface="Segoe Print" pitchFamily="2" charset="0"/>
              </a:rPr>
              <a:t>reading boxes have been put into alphabet order to make it easier to find your own, so put them back in order please.</a:t>
            </a:r>
          </a:p>
        </p:txBody>
      </p:sp>
    </p:spTree>
    <p:extLst>
      <p:ext uri="{BB962C8B-B14F-4D97-AF65-F5344CB8AC3E}">
        <p14:creationId xmlns:p14="http://schemas.microsoft.com/office/powerpoint/2010/main" val="2837732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9752" y="0"/>
            <a:ext cx="4089581" cy="1323439"/>
          </a:xfrm>
          <a:prstGeom prst="rect">
            <a:avLst/>
          </a:prstGeom>
          <a:noFill/>
        </p:spPr>
        <p:txBody>
          <a:bodyPr wrap="none" rtlCol="0">
            <a:spAutoFit/>
          </a:bodyPr>
          <a:lstStyle/>
          <a:p>
            <a:r>
              <a:rPr lang="en-AU" sz="8000" dirty="0" smtClean="0">
                <a:latin typeface="Segoe Print" pitchFamily="2" charset="0"/>
              </a:rPr>
              <a:t>Writing</a:t>
            </a:r>
            <a:endParaRPr lang="en-AU" dirty="0">
              <a:latin typeface="Segoe Print" pitchFamily="2" charset="0"/>
            </a:endParaRPr>
          </a:p>
        </p:txBody>
      </p:sp>
      <p:sp>
        <p:nvSpPr>
          <p:cNvPr id="3" name="TextBox 2"/>
          <p:cNvSpPr txBox="1"/>
          <p:nvPr/>
        </p:nvSpPr>
        <p:spPr>
          <a:xfrm>
            <a:off x="0" y="1340768"/>
            <a:ext cx="9144000" cy="5324535"/>
          </a:xfrm>
          <a:prstGeom prst="rect">
            <a:avLst/>
          </a:prstGeom>
          <a:noFill/>
        </p:spPr>
        <p:txBody>
          <a:bodyPr wrap="square" rtlCol="0">
            <a:spAutoFit/>
          </a:bodyPr>
          <a:lstStyle/>
          <a:p>
            <a:r>
              <a:rPr lang="en-AU" sz="2000" dirty="0" smtClean="0">
                <a:latin typeface="Segoe Print" pitchFamily="2" charset="0"/>
              </a:rPr>
              <a:t>We </a:t>
            </a:r>
            <a:r>
              <a:rPr lang="en-AU" sz="2000" dirty="0">
                <a:latin typeface="Segoe Print" pitchFamily="2" charset="0"/>
              </a:rPr>
              <a:t>will continue producing writing pieces – 1 per week or per fortnight.</a:t>
            </a:r>
          </a:p>
          <a:p>
            <a:r>
              <a:rPr lang="en-AU" sz="1400" dirty="0" smtClean="0">
                <a:latin typeface="Segoe Print" pitchFamily="2" charset="0"/>
              </a:rPr>
              <a:t> </a:t>
            </a:r>
          </a:p>
          <a:p>
            <a:r>
              <a:rPr lang="en-AU" sz="2000" dirty="0" smtClean="0">
                <a:latin typeface="Segoe Print" pitchFamily="2" charset="0"/>
              </a:rPr>
              <a:t>We’ll </a:t>
            </a:r>
            <a:r>
              <a:rPr lang="en-AU" sz="2000" dirty="0">
                <a:latin typeface="Segoe Print" pitchFamily="2" charset="0"/>
              </a:rPr>
              <a:t>begin:</a:t>
            </a:r>
          </a:p>
          <a:p>
            <a:pPr marL="800100" lvl="1" indent="-342900">
              <a:buFont typeface="Arial" pitchFamily="34" charset="0"/>
              <a:buChar char="•"/>
            </a:pPr>
            <a:r>
              <a:rPr lang="en-AU" sz="2000" dirty="0">
                <a:latin typeface="Segoe Print" pitchFamily="2" charset="0"/>
              </a:rPr>
              <a:t>Completing a story graph planner before each new piece</a:t>
            </a:r>
          </a:p>
          <a:p>
            <a:pPr marL="800100" lvl="1" indent="-342900">
              <a:buFont typeface="Arial" pitchFamily="34" charset="0"/>
              <a:buChar char="•"/>
            </a:pPr>
            <a:r>
              <a:rPr lang="en-AU" sz="2000" dirty="0">
                <a:latin typeface="Segoe Print" pitchFamily="2" charset="0"/>
              </a:rPr>
              <a:t>Printing and publishing our writing</a:t>
            </a:r>
          </a:p>
          <a:p>
            <a:pPr marL="800100" lvl="1" indent="-342900">
              <a:buFont typeface="Arial" pitchFamily="34" charset="0"/>
              <a:buChar char="•"/>
            </a:pPr>
            <a:r>
              <a:rPr lang="en-AU" sz="2000" dirty="0">
                <a:latin typeface="Segoe Print" pitchFamily="2" charset="0"/>
              </a:rPr>
              <a:t>Using an assessment rubric for each of our completed pieces</a:t>
            </a:r>
          </a:p>
          <a:p>
            <a:pPr marL="800100" lvl="1" indent="-342900">
              <a:buFont typeface="Arial" pitchFamily="34" charset="0"/>
              <a:buChar char="•"/>
            </a:pPr>
            <a:r>
              <a:rPr lang="en-AU" sz="2000" dirty="0">
                <a:latin typeface="Segoe Print" pitchFamily="2" charset="0"/>
              </a:rPr>
              <a:t>Completing a weekly ‘editing experts’ exercise that will improve our understanding of sentence structure and punctuation.</a:t>
            </a:r>
          </a:p>
          <a:p>
            <a:r>
              <a:rPr lang="en-AU" sz="1400" dirty="0">
                <a:latin typeface="Segoe Print" pitchFamily="2" charset="0"/>
              </a:rPr>
              <a:t> </a:t>
            </a:r>
          </a:p>
          <a:p>
            <a:r>
              <a:rPr lang="en-AU" sz="2000" dirty="0" smtClean="0">
                <a:latin typeface="Segoe Print" pitchFamily="2" charset="0"/>
              </a:rPr>
              <a:t>We </a:t>
            </a:r>
            <a:r>
              <a:rPr lang="en-AU" sz="2000" dirty="0">
                <a:latin typeface="Segoe Print" pitchFamily="2" charset="0"/>
              </a:rPr>
              <a:t>will have choice over our topics for writing with resources to help us with ideas.</a:t>
            </a:r>
          </a:p>
          <a:p>
            <a:r>
              <a:rPr lang="en-AU" sz="1400" dirty="0">
                <a:latin typeface="Segoe Print" pitchFamily="2" charset="0"/>
              </a:rPr>
              <a:t> </a:t>
            </a:r>
          </a:p>
          <a:p>
            <a:r>
              <a:rPr lang="en-AU" sz="2000" dirty="0" smtClean="0">
                <a:latin typeface="Segoe Print" pitchFamily="2" charset="0"/>
              </a:rPr>
              <a:t>We’ll </a:t>
            </a:r>
            <a:r>
              <a:rPr lang="en-AU" sz="2000" dirty="0">
                <a:latin typeface="Segoe Print" pitchFamily="2" charset="0"/>
              </a:rPr>
              <a:t>learn about keeping the talk in our stories dynamic. </a:t>
            </a:r>
          </a:p>
          <a:p>
            <a:r>
              <a:rPr lang="en-AU" sz="1400" dirty="0">
                <a:latin typeface="Segoe Print" pitchFamily="2" charset="0"/>
              </a:rPr>
              <a:t> </a:t>
            </a:r>
          </a:p>
          <a:p>
            <a:r>
              <a:rPr lang="en-AU" sz="2000" dirty="0" smtClean="0">
                <a:latin typeface="Segoe Print" pitchFamily="2" charset="0"/>
              </a:rPr>
              <a:t>‘</a:t>
            </a:r>
            <a:r>
              <a:rPr lang="en-AU" sz="2000" dirty="0">
                <a:latin typeface="Segoe Print" pitchFamily="2" charset="0"/>
              </a:rPr>
              <a:t>i-fines’ will still be a ‘thing’ in our room and we’ll start using ‘cap fines’ as well to remind ourselves of the importance of capital letters.</a:t>
            </a:r>
          </a:p>
        </p:txBody>
      </p:sp>
    </p:spTree>
    <p:extLst>
      <p:ext uri="{BB962C8B-B14F-4D97-AF65-F5344CB8AC3E}">
        <p14:creationId xmlns:p14="http://schemas.microsoft.com/office/powerpoint/2010/main" val="2300917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2302" y="0"/>
            <a:ext cx="4190571" cy="1323439"/>
          </a:xfrm>
          <a:prstGeom prst="rect">
            <a:avLst/>
          </a:prstGeom>
          <a:noFill/>
        </p:spPr>
        <p:txBody>
          <a:bodyPr wrap="none" rtlCol="0">
            <a:spAutoFit/>
          </a:bodyPr>
          <a:lstStyle/>
          <a:p>
            <a:r>
              <a:rPr lang="en-AU" sz="8000" dirty="0" smtClean="0">
                <a:latin typeface="Segoe Print" pitchFamily="2" charset="0"/>
              </a:rPr>
              <a:t>Spelling</a:t>
            </a:r>
            <a:endParaRPr lang="en-AU" dirty="0">
              <a:latin typeface="Segoe Print" pitchFamily="2" charset="0"/>
            </a:endParaRPr>
          </a:p>
        </p:txBody>
      </p:sp>
      <p:sp>
        <p:nvSpPr>
          <p:cNvPr id="3" name="TextBox 2"/>
          <p:cNvSpPr txBox="1"/>
          <p:nvPr/>
        </p:nvSpPr>
        <p:spPr>
          <a:xfrm>
            <a:off x="0" y="1052736"/>
            <a:ext cx="9144000" cy="6301725"/>
          </a:xfrm>
          <a:prstGeom prst="rect">
            <a:avLst/>
          </a:prstGeom>
          <a:noFill/>
        </p:spPr>
        <p:txBody>
          <a:bodyPr wrap="square" rtlCol="0">
            <a:spAutoFit/>
          </a:bodyPr>
          <a:lstStyle/>
          <a:p>
            <a:pPr>
              <a:lnSpc>
                <a:spcPct val="150000"/>
              </a:lnSpc>
            </a:pPr>
            <a:r>
              <a:rPr lang="en-AU" sz="2000" dirty="0" smtClean="0">
                <a:latin typeface="Segoe Print" pitchFamily="2" charset="0"/>
              </a:rPr>
              <a:t>We </a:t>
            </a:r>
            <a:r>
              <a:rPr lang="en-AU" sz="2000" dirty="0">
                <a:latin typeface="Segoe Print" pitchFamily="2" charset="0"/>
              </a:rPr>
              <a:t>will continue:</a:t>
            </a:r>
          </a:p>
          <a:p>
            <a:pPr marL="800100" lvl="1" indent="-342900">
              <a:lnSpc>
                <a:spcPct val="150000"/>
              </a:lnSpc>
              <a:buFont typeface="Arial" pitchFamily="34" charset="0"/>
              <a:buChar char="•"/>
            </a:pPr>
            <a:r>
              <a:rPr lang="en-AU" sz="2000" dirty="0">
                <a:latin typeface="Segoe Print" pitchFamily="2" charset="0"/>
              </a:rPr>
              <a:t>Our weekly spelling tasks.</a:t>
            </a:r>
          </a:p>
          <a:p>
            <a:pPr marL="800100" lvl="1" indent="-342900">
              <a:lnSpc>
                <a:spcPct val="150000"/>
              </a:lnSpc>
              <a:buFont typeface="Arial" pitchFamily="34" charset="0"/>
              <a:buChar char="•"/>
            </a:pPr>
            <a:r>
              <a:rPr lang="en-AU" sz="2000" dirty="0">
                <a:latin typeface="Segoe Print" pitchFamily="2" charset="0"/>
              </a:rPr>
              <a:t>Our weekly spelling test on Fridays.</a:t>
            </a:r>
          </a:p>
          <a:p>
            <a:pPr marL="800100" lvl="1" indent="-342900">
              <a:lnSpc>
                <a:spcPct val="150000"/>
              </a:lnSpc>
              <a:buFont typeface="Arial" pitchFamily="34" charset="0"/>
              <a:buChar char="•"/>
            </a:pPr>
            <a:r>
              <a:rPr lang="en-AU" sz="2000" dirty="0">
                <a:latin typeface="Segoe Print" pitchFamily="2" charset="0"/>
              </a:rPr>
              <a:t>Word ladders</a:t>
            </a:r>
          </a:p>
          <a:p>
            <a:pPr>
              <a:lnSpc>
                <a:spcPct val="150000"/>
              </a:lnSpc>
            </a:pPr>
            <a:r>
              <a:rPr lang="en-AU" sz="900" dirty="0" smtClean="0">
                <a:latin typeface="Segoe Print" pitchFamily="2" charset="0"/>
              </a:rPr>
              <a:t> </a:t>
            </a:r>
          </a:p>
          <a:p>
            <a:pPr>
              <a:lnSpc>
                <a:spcPct val="150000"/>
              </a:lnSpc>
            </a:pPr>
            <a:r>
              <a:rPr lang="en-AU" sz="2000" dirty="0" smtClean="0">
                <a:latin typeface="Segoe Print" pitchFamily="2" charset="0"/>
              </a:rPr>
              <a:t>We’ll </a:t>
            </a:r>
            <a:r>
              <a:rPr lang="en-AU" sz="2000" dirty="0">
                <a:latin typeface="Segoe Print" pitchFamily="2" charset="0"/>
              </a:rPr>
              <a:t>begin:</a:t>
            </a:r>
          </a:p>
          <a:p>
            <a:pPr marL="800100" lvl="1" indent="-342900">
              <a:lnSpc>
                <a:spcPct val="150000"/>
              </a:lnSpc>
              <a:buFont typeface="Arial" pitchFamily="34" charset="0"/>
              <a:buChar char="•"/>
            </a:pPr>
            <a:r>
              <a:rPr lang="en-AU" sz="2000" dirty="0">
                <a:latin typeface="Segoe Print" pitchFamily="2" charset="0"/>
              </a:rPr>
              <a:t>Doing spelling grids on day one.</a:t>
            </a:r>
          </a:p>
          <a:p>
            <a:pPr marL="800100" lvl="1" indent="-342900">
              <a:lnSpc>
                <a:spcPct val="150000"/>
              </a:lnSpc>
              <a:buFont typeface="Arial" pitchFamily="34" charset="0"/>
              <a:buChar char="•"/>
            </a:pPr>
            <a:r>
              <a:rPr lang="en-AU" sz="2000" dirty="0">
                <a:latin typeface="Segoe Print" pitchFamily="2" charset="0"/>
              </a:rPr>
              <a:t>Including an extra choice activity in our weekly spelling – choosing </a:t>
            </a:r>
            <a:r>
              <a:rPr lang="en-AU" sz="2000" dirty="0" smtClean="0">
                <a:latin typeface="Segoe Print" pitchFamily="2" charset="0"/>
              </a:rPr>
              <a:t>from: </a:t>
            </a:r>
          </a:p>
          <a:p>
            <a:pPr marL="1714500" lvl="3" indent="-342900">
              <a:lnSpc>
                <a:spcPct val="150000"/>
              </a:lnSpc>
              <a:buFont typeface="Arial" pitchFamily="34" charset="0"/>
              <a:buChar char="•"/>
            </a:pPr>
            <a:r>
              <a:rPr lang="en-AU" sz="2000" dirty="0" smtClean="0">
                <a:latin typeface="Segoe Print" pitchFamily="2" charset="0"/>
              </a:rPr>
              <a:t>Spelling </a:t>
            </a:r>
            <a:r>
              <a:rPr lang="en-AU" sz="2000" dirty="0">
                <a:latin typeface="Segoe Print" pitchFamily="2" charset="0"/>
              </a:rPr>
              <a:t>Stickers, </a:t>
            </a:r>
            <a:endParaRPr lang="en-AU" sz="2000" dirty="0" smtClean="0">
              <a:latin typeface="Segoe Print" pitchFamily="2" charset="0"/>
            </a:endParaRPr>
          </a:p>
          <a:p>
            <a:pPr marL="1714500" lvl="3" indent="-342900">
              <a:lnSpc>
                <a:spcPct val="150000"/>
              </a:lnSpc>
              <a:buFont typeface="Arial" pitchFamily="34" charset="0"/>
              <a:buChar char="•"/>
            </a:pPr>
            <a:r>
              <a:rPr lang="en-AU" sz="2000" dirty="0" smtClean="0">
                <a:latin typeface="Segoe Print" pitchFamily="2" charset="0"/>
              </a:rPr>
              <a:t>Vowels </a:t>
            </a:r>
            <a:r>
              <a:rPr lang="en-AU" sz="2000" dirty="0">
                <a:latin typeface="Segoe Print" pitchFamily="2" charset="0"/>
              </a:rPr>
              <a:t>and Consonants, </a:t>
            </a:r>
            <a:endParaRPr lang="en-AU" sz="2000" dirty="0" smtClean="0">
              <a:latin typeface="Segoe Print" pitchFamily="2" charset="0"/>
            </a:endParaRPr>
          </a:p>
          <a:p>
            <a:pPr marL="1714500" lvl="3" indent="-342900">
              <a:lnSpc>
                <a:spcPct val="150000"/>
              </a:lnSpc>
              <a:buFont typeface="Arial" pitchFamily="34" charset="0"/>
              <a:buChar char="•"/>
            </a:pPr>
            <a:r>
              <a:rPr lang="en-AU" sz="2000" dirty="0" smtClean="0">
                <a:latin typeface="Segoe Print" pitchFamily="2" charset="0"/>
              </a:rPr>
              <a:t>Spelling </a:t>
            </a:r>
            <a:r>
              <a:rPr lang="en-AU" sz="2000" dirty="0">
                <a:latin typeface="Segoe Print" pitchFamily="2" charset="0"/>
              </a:rPr>
              <a:t>Sums, </a:t>
            </a:r>
            <a:endParaRPr lang="en-AU" sz="2000" dirty="0" smtClean="0">
              <a:latin typeface="Segoe Print" pitchFamily="2" charset="0"/>
            </a:endParaRPr>
          </a:p>
          <a:p>
            <a:pPr marL="1714500" lvl="3" indent="-342900">
              <a:lnSpc>
                <a:spcPct val="150000"/>
              </a:lnSpc>
              <a:buFont typeface="Arial" pitchFamily="34" charset="0"/>
              <a:buChar char="•"/>
            </a:pPr>
            <a:r>
              <a:rPr lang="en-AU" sz="2000" dirty="0" smtClean="0">
                <a:latin typeface="Segoe Print" pitchFamily="2" charset="0"/>
              </a:rPr>
              <a:t>Syllable </a:t>
            </a:r>
            <a:r>
              <a:rPr lang="en-AU" sz="2000" dirty="0">
                <a:latin typeface="Segoe Print" pitchFamily="2" charset="0"/>
              </a:rPr>
              <a:t>Stickers </a:t>
            </a:r>
            <a:r>
              <a:rPr lang="en-AU" sz="2000" dirty="0" smtClean="0">
                <a:latin typeface="Segoe Print" pitchFamily="2" charset="0"/>
              </a:rPr>
              <a:t>                               on </a:t>
            </a:r>
            <a:r>
              <a:rPr lang="en-AU" sz="2000" dirty="0">
                <a:latin typeface="Segoe Print" pitchFamily="2" charset="0"/>
              </a:rPr>
              <a:t>day two.</a:t>
            </a:r>
          </a:p>
          <a:p>
            <a:pPr>
              <a:lnSpc>
                <a:spcPct val="150000"/>
              </a:lnSpc>
            </a:pPr>
            <a:endParaRPr lang="en-AU" sz="2000" dirty="0">
              <a:latin typeface="Segoe Print" pitchFamily="2" charset="0"/>
            </a:endParaRPr>
          </a:p>
        </p:txBody>
      </p:sp>
    </p:spTree>
    <p:extLst>
      <p:ext uri="{BB962C8B-B14F-4D97-AF65-F5344CB8AC3E}">
        <p14:creationId xmlns:p14="http://schemas.microsoft.com/office/powerpoint/2010/main" val="3289420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88639"/>
            <a:ext cx="6742551" cy="1323439"/>
          </a:xfrm>
          <a:prstGeom prst="rect">
            <a:avLst/>
          </a:prstGeom>
          <a:noFill/>
        </p:spPr>
        <p:txBody>
          <a:bodyPr wrap="none" rtlCol="0">
            <a:spAutoFit/>
          </a:bodyPr>
          <a:lstStyle/>
          <a:p>
            <a:r>
              <a:rPr lang="en-AU" sz="8000" dirty="0" smtClean="0">
                <a:latin typeface="Segoe Print" pitchFamily="2" charset="0"/>
              </a:rPr>
              <a:t>Handwriting</a:t>
            </a:r>
            <a:endParaRPr lang="en-AU" dirty="0">
              <a:latin typeface="Segoe Print" pitchFamily="2" charset="0"/>
            </a:endParaRPr>
          </a:p>
        </p:txBody>
      </p:sp>
      <p:sp>
        <p:nvSpPr>
          <p:cNvPr id="3" name="TextBox 2"/>
          <p:cNvSpPr txBox="1"/>
          <p:nvPr/>
        </p:nvSpPr>
        <p:spPr>
          <a:xfrm>
            <a:off x="0" y="1512078"/>
            <a:ext cx="9144000" cy="977191"/>
          </a:xfrm>
          <a:prstGeom prst="rect">
            <a:avLst/>
          </a:prstGeom>
          <a:noFill/>
        </p:spPr>
        <p:txBody>
          <a:bodyPr wrap="square" rtlCol="0">
            <a:spAutoFit/>
          </a:bodyPr>
          <a:lstStyle/>
          <a:p>
            <a:pPr>
              <a:lnSpc>
                <a:spcPct val="150000"/>
              </a:lnSpc>
            </a:pPr>
            <a:r>
              <a:rPr lang="en-AU" sz="2000" dirty="0">
                <a:latin typeface="Segoe Print" pitchFamily="2" charset="0"/>
              </a:rPr>
              <a:t>We have new handwriting books – one sheet each week to be completed. </a:t>
            </a:r>
          </a:p>
        </p:txBody>
      </p:sp>
      <p:sp>
        <p:nvSpPr>
          <p:cNvPr id="4" name="TextBox 3"/>
          <p:cNvSpPr txBox="1"/>
          <p:nvPr/>
        </p:nvSpPr>
        <p:spPr>
          <a:xfrm>
            <a:off x="1" y="2708920"/>
            <a:ext cx="9144000" cy="2308324"/>
          </a:xfrm>
          <a:prstGeom prst="rect">
            <a:avLst/>
          </a:prstGeom>
          <a:noFill/>
        </p:spPr>
        <p:txBody>
          <a:bodyPr wrap="square" rtlCol="0">
            <a:spAutoFit/>
          </a:bodyPr>
          <a:lstStyle/>
          <a:p>
            <a:pPr algn="ctr"/>
            <a:r>
              <a:rPr lang="en-AU" sz="7200" dirty="0" smtClean="0">
                <a:latin typeface="Segoe Print" pitchFamily="2" charset="0"/>
              </a:rPr>
              <a:t>Speaking, Listening </a:t>
            </a:r>
          </a:p>
          <a:p>
            <a:pPr algn="ctr"/>
            <a:r>
              <a:rPr lang="en-AU" sz="7200" dirty="0" smtClean="0">
                <a:latin typeface="Segoe Print" pitchFamily="2" charset="0"/>
              </a:rPr>
              <a:t>and </a:t>
            </a:r>
            <a:r>
              <a:rPr lang="en-AU" sz="7000" dirty="0" smtClean="0">
                <a:latin typeface="Segoe Print" pitchFamily="2" charset="0"/>
              </a:rPr>
              <a:t>Thinking</a:t>
            </a:r>
            <a:endParaRPr lang="en-AU" sz="7000" dirty="0">
              <a:latin typeface="Segoe Print" pitchFamily="2" charset="0"/>
            </a:endParaRPr>
          </a:p>
        </p:txBody>
      </p:sp>
      <p:sp>
        <p:nvSpPr>
          <p:cNvPr id="5" name="TextBox 4"/>
          <p:cNvSpPr txBox="1"/>
          <p:nvPr/>
        </p:nvSpPr>
        <p:spPr>
          <a:xfrm>
            <a:off x="0" y="5157192"/>
            <a:ext cx="9144000" cy="977191"/>
          </a:xfrm>
          <a:prstGeom prst="rect">
            <a:avLst/>
          </a:prstGeom>
          <a:noFill/>
        </p:spPr>
        <p:txBody>
          <a:bodyPr wrap="square" rtlCol="0">
            <a:spAutoFit/>
          </a:bodyPr>
          <a:lstStyle/>
          <a:p>
            <a:pPr>
              <a:lnSpc>
                <a:spcPct val="150000"/>
              </a:lnSpc>
            </a:pPr>
            <a:r>
              <a:rPr lang="en-AU" sz="2000" dirty="0" smtClean="0">
                <a:latin typeface="Segoe Print" pitchFamily="2" charset="0"/>
              </a:rPr>
              <a:t>We </a:t>
            </a:r>
            <a:r>
              <a:rPr lang="en-AU" sz="2000" dirty="0">
                <a:latin typeface="Segoe Print" pitchFamily="2" charset="0"/>
              </a:rPr>
              <a:t>will have a daily ‘Brain Gym’ task aimed at improving our visual, auditory and memory skills</a:t>
            </a:r>
            <a:r>
              <a:rPr lang="en-AU" sz="2000" dirty="0" smtClean="0">
                <a:latin typeface="Segoe Print" pitchFamily="2" charset="0"/>
              </a:rPr>
              <a:t>.</a:t>
            </a:r>
            <a:endParaRPr lang="en-AU" sz="2000" dirty="0">
              <a:latin typeface="Segoe Print" pitchFamily="2" charset="0"/>
            </a:endParaRPr>
          </a:p>
        </p:txBody>
      </p:sp>
    </p:spTree>
    <p:extLst>
      <p:ext uri="{BB962C8B-B14F-4D97-AF65-F5344CB8AC3E}">
        <p14:creationId xmlns:p14="http://schemas.microsoft.com/office/powerpoint/2010/main" val="4037605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712" y="188640"/>
            <a:ext cx="5573962" cy="1323439"/>
          </a:xfrm>
          <a:prstGeom prst="rect">
            <a:avLst/>
          </a:prstGeom>
          <a:noFill/>
        </p:spPr>
        <p:txBody>
          <a:bodyPr wrap="none" rtlCol="0">
            <a:spAutoFit/>
          </a:bodyPr>
          <a:lstStyle/>
          <a:p>
            <a:r>
              <a:rPr lang="en-AU" sz="8000" dirty="0" smtClean="0">
                <a:latin typeface="Segoe Print" pitchFamily="2" charset="0"/>
              </a:rPr>
              <a:t>e-learning</a:t>
            </a:r>
            <a:endParaRPr lang="en-AU" dirty="0">
              <a:latin typeface="Segoe Print" pitchFamily="2" charset="0"/>
            </a:endParaRPr>
          </a:p>
        </p:txBody>
      </p:sp>
      <p:sp>
        <p:nvSpPr>
          <p:cNvPr id="3" name="TextBox 2"/>
          <p:cNvSpPr txBox="1"/>
          <p:nvPr/>
        </p:nvSpPr>
        <p:spPr>
          <a:xfrm>
            <a:off x="611560" y="1512078"/>
            <a:ext cx="7848872" cy="3285515"/>
          </a:xfrm>
          <a:prstGeom prst="rect">
            <a:avLst/>
          </a:prstGeom>
          <a:noFill/>
        </p:spPr>
        <p:txBody>
          <a:bodyPr wrap="square" rtlCol="0">
            <a:spAutoFit/>
          </a:bodyPr>
          <a:lstStyle/>
          <a:p>
            <a:pPr>
              <a:lnSpc>
                <a:spcPct val="150000"/>
              </a:lnSpc>
            </a:pPr>
            <a:r>
              <a:rPr lang="en-AU" sz="2000" dirty="0" smtClean="0">
                <a:latin typeface="Segoe Print" pitchFamily="2" charset="0"/>
              </a:rPr>
              <a:t>We’re </a:t>
            </a:r>
            <a:r>
              <a:rPr lang="en-AU" sz="2000" dirty="0">
                <a:latin typeface="Segoe Print" pitchFamily="2" charset="0"/>
              </a:rPr>
              <a:t>now all used to how See Saw works so it’s time to put it to good educational use.  Each week you’ll have See Saw tasks to complete when you come in after play</a:t>
            </a:r>
            <a:r>
              <a:rPr lang="en-AU" sz="2000" dirty="0" smtClean="0">
                <a:latin typeface="Segoe Print" pitchFamily="2" charset="0"/>
              </a:rPr>
              <a:t>.</a:t>
            </a:r>
          </a:p>
          <a:p>
            <a:pPr>
              <a:lnSpc>
                <a:spcPct val="150000"/>
              </a:lnSpc>
            </a:pPr>
            <a:endParaRPr lang="en-AU" sz="2000" dirty="0">
              <a:latin typeface="Segoe Print" pitchFamily="2" charset="0"/>
            </a:endParaRPr>
          </a:p>
          <a:p>
            <a:pPr>
              <a:lnSpc>
                <a:spcPct val="150000"/>
              </a:lnSpc>
            </a:pPr>
            <a:r>
              <a:rPr lang="en-AU" sz="2000" dirty="0">
                <a:latin typeface="Segoe Print" pitchFamily="2" charset="0"/>
              </a:rPr>
              <a:t>We will continue our use of </a:t>
            </a:r>
            <a:r>
              <a:rPr lang="en-AU" sz="2000" dirty="0" err="1">
                <a:latin typeface="Segoe Print" pitchFamily="2" charset="0"/>
              </a:rPr>
              <a:t>Matific</a:t>
            </a:r>
            <a:r>
              <a:rPr lang="en-AU" sz="2000" dirty="0">
                <a:latin typeface="Segoe Print" pitchFamily="2" charset="0"/>
              </a:rPr>
              <a:t> – 15 minutes per day and please jump on at home and keep up your maths skills.</a:t>
            </a:r>
          </a:p>
        </p:txBody>
      </p:sp>
    </p:spTree>
    <p:extLst>
      <p:ext uri="{BB962C8B-B14F-4D97-AF65-F5344CB8AC3E}">
        <p14:creationId xmlns:p14="http://schemas.microsoft.com/office/powerpoint/2010/main" val="3566953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188640"/>
            <a:ext cx="3318537" cy="1323439"/>
          </a:xfrm>
          <a:prstGeom prst="rect">
            <a:avLst/>
          </a:prstGeom>
          <a:noFill/>
        </p:spPr>
        <p:txBody>
          <a:bodyPr wrap="none" rtlCol="0">
            <a:spAutoFit/>
          </a:bodyPr>
          <a:lstStyle/>
          <a:p>
            <a:r>
              <a:rPr lang="en-AU" sz="8000" dirty="0" smtClean="0">
                <a:latin typeface="Segoe Print" pitchFamily="2" charset="0"/>
              </a:rPr>
              <a:t>Maths</a:t>
            </a:r>
            <a:endParaRPr lang="en-AU" dirty="0">
              <a:latin typeface="Segoe Print" pitchFamily="2" charset="0"/>
            </a:endParaRPr>
          </a:p>
        </p:txBody>
      </p:sp>
      <p:sp>
        <p:nvSpPr>
          <p:cNvPr id="3" name="TextBox 2"/>
          <p:cNvSpPr txBox="1"/>
          <p:nvPr/>
        </p:nvSpPr>
        <p:spPr>
          <a:xfrm>
            <a:off x="8843" y="1273394"/>
            <a:ext cx="9144000" cy="5170646"/>
          </a:xfrm>
          <a:prstGeom prst="rect">
            <a:avLst/>
          </a:prstGeom>
          <a:noFill/>
        </p:spPr>
        <p:txBody>
          <a:bodyPr wrap="square" rtlCol="0">
            <a:spAutoFit/>
          </a:bodyPr>
          <a:lstStyle/>
          <a:p>
            <a:pPr>
              <a:lnSpc>
                <a:spcPct val="150000"/>
              </a:lnSpc>
            </a:pPr>
            <a:r>
              <a:rPr lang="en-AU" sz="2000" dirty="0" smtClean="0">
                <a:latin typeface="Segoe Print" pitchFamily="2" charset="0"/>
              </a:rPr>
              <a:t>Our </a:t>
            </a:r>
            <a:r>
              <a:rPr lang="en-AU" sz="2000" dirty="0">
                <a:latin typeface="Segoe Print" pitchFamily="2" charset="0"/>
              </a:rPr>
              <a:t>first topic is “Data and Statistics’.  We will then move on to ‘Fractions Decimals and Percentages’, ‘Location’ and ‘Probability’</a:t>
            </a:r>
          </a:p>
          <a:p>
            <a:pPr>
              <a:lnSpc>
                <a:spcPct val="150000"/>
              </a:lnSpc>
            </a:pPr>
            <a:endParaRPr lang="en-AU" sz="2000" dirty="0" smtClean="0">
              <a:latin typeface="Segoe Print" pitchFamily="2" charset="0"/>
            </a:endParaRPr>
          </a:p>
          <a:p>
            <a:pPr>
              <a:lnSpc>
                <a:spcPct val="150000"/>
              </a:lnSpc>
            </a:pPr>
            <a:r>
              <a:rPr lang="en-AU" sz="2000" dirty="0" smtClean="0">
                <a:latin typeface="Segoe Print" pitchFamily="2" charset="0"/>
              </a:rPr>
              <a:t>We’ll </a:t>
            </a:r>
            <a:r>
              <a:rPr lang="en-AU" sz="2000" dirty="0">
                <a:latin typeface="Segoe Print" pitchFamily="2" charset="0"/>
              </a:rPr>
              <a:t>begin some ‘worded problem’ sessions where you work with one or two others on solving problems.</a:t>
            </a:r>
          </a:p>
          <a:p>
            <a:pPr>
              <a:lnSpc>
                <a:spcPct val="150000"/>
              </a:lnSpc>
            </a:pPr>
            <a:endParaRPr lang="en-AU" sz="2000" dirty="0" smtClean="0">
              <a:latin typeface="Segoe Print" pitchFamily="2" charset="0"/>
            </a:endParaRPr>
          </a:p>
          <a:p>
            <a:pPr>
              <a:lnSpc>
                <a:spcPct val="150000"/>
              </a:lnSpc>
            </a:pPr>
            <a:r>
              <a:rPr lang="en-AU" sz="2000" dirty="0" smtClean="0">
                <a:latin typeface="Segoe Print" pitchFamily="2" charset="0"/>
              </a:rPr>
              <a:t>We </a:t>
            </a:r>
            <a:r>
              <a:rPr lang="en-AU" sz="2000" dirty="0">
                <a:latin typeface="Segoe Print" pitchFamily="2" charset="0"/>
              </a:rPr>
              <a:t>will go back to our 20 Sum Challenges.  When we’ve completed our current book, we’ll move on to number 3 which is times tables.</a:t>
            </a:r>
          </a:p>
          <a:p>
            <a:pPr>
              <a:lnSpc>
                <a:spcPct val="150000"/>
              </a:lnSpc>
            </a:pPr>
            <a:endParaRPr lang="en-AU" sz="2000" dirty="0" smtClean="0">
              <a:latin typeface="Segoe Print" pitchFamily="2" charset="0"/>
            </a:endParaRPr>
          </a:p>
          <a:p>
            <a:pPr>
              <a:lnSpc>
                <a:spcPct val="150000"/>
              </a:lnSpc>
            </a:pPr>
            <a:r>
              <a:rPr lang="en-AU" sz="2000" dirty="0" smtClean="0">
                <a:latin typeface="Segoe Print" pitchFamily="2" charset="0"/>
              </a:rPr>
              <a:t>Term </a:t>
            </a:r>
            <a:r>
              <a:rPr lang="en-AU" sz="2000" dirty="0">
                <a:latin typeface="Segoe Print" pitchFamily="2" charset="0"/>
              </a:rPr>
              <a:t>Four won’t have any new Brag Tags.  Please work on any you haven’t earned yet</a:t>
            </a:r>
            <a:r>
              <a:rPr lang="en-AU" sz="2000" dirty="0" smtClean="0">
                <a:latin typeface="Segoe Print" pitchFamily="2" charset="0"/>
              </a:rPr>
              <a:t>.</a:t>
            </a:r>
            <a:endParaRPr lang="en-AU" sz="2000" dirty="0">
              <a:latin typeface="Segoe Print" pitchFamily="2" charset="0"/>
            </a:endParaRPr>
          </a:p>
        </p:txBody>
      </p:sp>
    </p:spTree>
    <p:extLst>
      <p:ext uri="{BB962C8B-B14F-4D97-AF65-F5344CB8AC3E}">
        <p14:creationId xmlns:p14="http://schemas.microsoft.com/office/powerpoint/2010/main" val="1963337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775" y="188639"/>
            <a:ext cx="7802136" cy="1323439"/>
          </a:xfrm>
          <a:prstGeom prst="rect">
            <a:avLst/>
          </a:prstGeom>
          <a:noFill/>
        </p:spPr>
        <p:txBody>
          <a:bodyPr wrap="none" rtlCol="0">
            <a:spAutoFit/>
          </a:bodyPr>
          <a:lstStyle/>
          <a:p>
            <a:r>
              <a:rPr lang="en-AU" sz="8000" dirty="0" smtClean="0">
                <a:latin typeface="Segoe Print" pitchFamily="2" charset="0"/>
              </a:rPr>
              <a:t>Other Changes</a:t>
            </a:r>
            <a:endParaRPr lang="en-AU" dirty="0">
              <a:latin typeface="Segoe Print" pitchFamily="2" charset="0"/>
            </a:endParaRPr>
          </a:p>
        </p:txBody>
      </p:sp>
      <p:sp>
        <p:nvSpPr>
          <p:cNvPr id="3" name="TextBox 2"/>
          <p:cNvSpPr txBox="1"/>
          <p:nvPr/>
        </p:nvSpPr>
        <p:spPr>
          <a:xfrm>
            <a:off x="679775" y="1501718"/>
            <a:ext cx="7924674" cy="4208844"/>
          </a:xfrm>
          <a:prstGeom prst="rect">
            <a:avLst/>
          </a:prstGeom>
          <a:noFill/>
        </p:spPr>
        <p:txBody>
          <a:bodyPr wrap="square" rtlCol="0">
            <a:spAutoFit/>
          </a:bodyPr>
          <a:lstStyle/>
          <a:p>
            <a:pPr>
              <a:lnSpc>
                <a:spcPct val="150000"/>
              </a:lnSpc>
            </a:pPr>
            <a:r>
              <a:rPr lang="en-AU" sz="2000" dirty="0" smtClean="0">
                <a:latin typeface="Segoe Print" pitchFamily="2" charset="0"/>
              </a:rPr>
              <a:t>Most </a:t>
            </a:r>
            <a:r>
              <a:rPr lang="en-AU" sz="2000" dirty="0">
                <a:latin typeface="Segoe Print" pitchFamily="2" charset="0"/>
              </a:rPr>
              <a:t>mornings we will not do fitness, but Brain Gym instead. We may sometimes go outside for a game if we’ve been working especially hard during the morning.</a:t>
            </a:r>
          </a:p>
          <a:p>
            <a:pPr>
              <a:lnSpc>
                <a:spcPct val="150000"/>
              </a:lnSpc>
            </a:pPr>
            <a:r>
              <a:rPr lang="en-AU" sz="2000" dirty="0">
                <a:latin typeface="Segoe Print" pitchFamily="2" charset="0"/>
              </a:rPr>
              <a:t> </a:t>
            </a:r>
          </a:p>
          <a:p>
            <a:pPr>
              <a:lnSpc>
                <a:spcPct val="150000"/>
              </a:lnSpc>
            </a:pPr>
            <a:r>
              <a:rPr lang="en-AU" sz="2000" dirty="0">
                <a:latin typeface="Segoe Print" pitchFamily="2" charset="0"/>
              </a:rPr>
              <a:t>We won’t use the placemats anymore.  We’ll use the table place cards instead. Please treat them with respects and don’t play with them. They can ‘live’ in the caddies and collected each Friday</a:t>
            </a:r>
            <a:r>
              <a:rPr lang="en-AU" sz="2000" dirty="0" smtClean="0">
                <a:latin typeface="Segoe Print" pitchFamily="2" charset="0"/>
              </a:rPr>
              <a:t>.</a:t>
            </a:r>
          </a:p>
          <a:p>
            <a:pPr>
              <a:lnSpc>
                <a:spcPct val="150000"/>
              </a:lnSpc>
            </a:pPr>
            <a:endParaRPr lang="en-AU" sz="2000" dirty="0">
              <a:latin typeface="Segoe Print" pitchFamily="2" charset="0"/>
            </a:endParaRPr>
          </a:p>
        </p:txBody>
      </p:sp>
    </p:spTree>
    <p:extLst>
      <p:ext uri="{BB962C8B-B14F-4D97-AF65-F5344CB8AC3E}">
        <p14:creationId xmlns:p14="http://schemas.microsoft.com/office/powerpoint/2010/main" val="2408008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775" y="188639"/>
            <a:ext cx="7802136" cy="1323439"/>
          </a:xfrm>
          <a:prstGeom prst="rect">
            <a:avLst/>
          </a:prstGeom>
          <a:noFill/>
        </p:spPr>
        <p:txBody>
          <a:bodyPr wrap="none" rtlCol="0">
            <a:spAutoFit/>
          </a:bodyPr>
          <a:lstStyle/>
          <a:p>
            <a:r>
              <a:rPr lang="en-AU" sz="8000" dirty="0" smtClean="0">
                <a:latin typeface="Segoe Print" pitchFamily="2" charset="0"/>
              </a:rPr>
              <a:t>Other Changes</a:t>
            </a:r>
            <a:endParaRPr lang="en-AU" dirty="0">
              <a:latin typeface="Segoe Print" pitchFamily="2" charset="0"/>
            </a:endParaRPr>
          </a:p>
        </p:txBody>
      </p:sp>
      <p:sp>
        <p:nvSpPr>
          <p:cNvPr id="3" name="TextBox 2"/>
          <p:cNvSpPr txBox="1"/>
          <p:nvPr/>
        </p:nvSpPr>
        <p:spPr>
          <a:xfrm>
            <a:off x="0" y="1501718"/>
            <a:ext cx="9144000" cy="5940088"/>
          </a:xfrm>
          <a:prstGeom prst="rect">
            <a:avLst/>
          </a:prstGeom>
          <a:noFill/>
        </p:spPr>
        <p:txBody>
          <a:bodyPr wrap="square" rtlCol="0">
            <a:spAutoFit/>
          </a:bodyPr>
          <a:lstStyle/>
          <a:p>
            <a:pPr>
              <a:lnSpc>
                <a:spcPct val="150000"/>
              </a:lnSpc>
            </a:pPr>
            <a:r>
              <a:rPr lang="en-AU" sz="2000" dirty="0" smtClean="0">
                <a:latin typeface="Segoe Print" pitchFamily="2" charset="0"/>
              </a:rPr>
              <a:t>You’ll </a:t>
            </a:r>
            <a:r>
              <a:rPr lang="en-AU" sz="2000" dirty="0">
                <a:latin typeface="Segoe Print" pitchFamily="2" charset="0"/>
              </a:rPr>
              <a:t>notice the containers on top of the bag boxes.  This is to make accessing equipment and resources easier for you.  Please don’t place your own ‘stuff’ on top of bag boxes.  </a:t>
            </a:r>
          </a:p>
          <a:p>
            <a:pPr>
              <a:lnSpc>
                <a:spcPct val="150000"/>
              </a:lnSpc>
            </a:pPr>
            <a:r>
              <a:rPr lang="en-AU" sz="2000" dirty="0">
                <a:latin typeface="Segoe Print" pitchFamily="2" charset="0"/>
              </a:rPr>
              <a:t> </a:t>
            </a:r>
          </a:p>
          <a:p>
            <a:pPr>
              <a:lnSpc>
                <a:spcPct val="150000"/>
              </a:lnSpc>
            </a:pPr>
            <a:r>
              <a:rPr lang="en-AU" sz="2000" dirty="0">
                <a:latin typeface="Segoe Print" pitchFamily="2" charset="0"/>
              </a:rPr>
              <a:t>Any ‘stuff’ for Genius Hour is now in the games cupboard, which has had a big tidy and rearrange.  Please keep it tidy and return equipment correctly.</a:t>
            </a:r>
          </a:p>
          <a:p>
            <a:pPr>
              <a:lnSpc>
                <a:spcPct val="150000"/>
              </a:lnSpc>
            </a:pPr>
            <a:r>
              <a:rPr lang="en-AU" sz="2000" dirty="0">
                <a:latin typeface="Segoe Print" pitchFamily="2" charset="0"/>
              </a:rPr>
              <a:t> </a:t>
            </a:r>
          </a:p>
          <a:p>
            <a:pPr>
              <a:lnSpc>
                <a:spcPct val="150000"/>
              </a:lnSpc>
            </a:pPr>
            <a:r>
              <a:rPr lang="en-AU" sz="2000" dirty="0">
                <a:latin typeface="Segoe Print" pitchFamily="2" charset="0"/>
              </a:rPr>
              <a:t>We now have ‘portable desks’.  These can be used when you don’t need to sit at your tables, but need a quiet space to work on your own.  </a:t>
            </a:r>
          </a:p>
          <a:p>
            <a:r>
              <a:rPr lang="en-AU" sz="2000" dirty="0"/>
              <a:t> </a:t>
            </a:r>
          </a:p>
          <a:p>
            <a:pPr>
              <a:lnSpc>
                <a:spcPct val="150000"/>
              </a:lnSpc>
            </a:pPr>
            <a:endParaRPr lang="en-AU" sz="2000" dirty="0">
              <a:latin typeface="Segoe Print" pitchFamily="2" charset="0"/>
            </a:endParaRPr>
          </a:p>
        </p:txBody>
      </p:sp>
    </p:spTree>
    <p:extLst>
      <p:ext uri="{BB962C8B-B14F-4D97-AF65-F5344CB8AC3E}">
        <p14:creationId xmlns:p14="http://schemas.microsoft.com/office/powerpoint/2010/main" val="1386060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593</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Where To With Our Learning This Term? Term 4,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Gym</dc:title>
  <dc:creator>Margaret Dunn</dc:creator>
  <cp:lastModifiedBy>Marg</cp:lastModifiedBy>
  <cp:revision>12</cp:revision>
  <dcterms:created xsi:type="dcterms:W3CDTF">2018-10-04T11:28:28Z</dcterms:created>
  <dcterms:modified xsi:type="dcterms:W3CDTF">2019-06-06T03:51:14Z</dcterms:modified>
</cp:coreProperties>
</file>