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8"/>
  </p:notesMasterIdLst>
  <p:sldIdLst>
    <p:sldId id="256" r:id="rId2"/>
    <p:sldId id="258" r:id="rId3"/>
    <p:sldId id="259" r:id="rId4"/>
    <p:sldId id="361" r:id="rId5"/>
    <p:sldId id="338" r:id="rId6"/>
    <p:sldId id="362" r:id="rId7"/>
    <p:sldId id="358" r:id="rId8"/>
    <p:sldId id="352" r:id="rId9"/>
    <p:sldId id="351" r:id="rId10"/>
    <p:sldId id="366" r:id="rId11"/>
    <p:sldId id="364" r:id="rId12"/>
    <p:sldId id="349" r:id="rId13"/>
    <p:sldId id="369" r:id="rId14"/>
    <p:sldId id="371" r:id="rId15"/>
    <p:sldId id="374" r:id="rId16"/>
    <p:sldId id="377" r:id="rId17"/>
    <p:sldId id="363" r:id="rId18"/>
    <p:sldId id="372" r:id="rId19"/>
    <p:sldId id="378" r:id="rId20"/>
    <p:sldId id="355" r:id="rId21"/>
    <p:sldId id="370" r:id="rId22"/>
    <p:sldId id="346" r:id="rId23"/>
    <p:sldId id="381" r:id="rId24"/>
    <p:sldId id="356" r:id="rId25"/>
    <p:sldId id="368" r:id="rId26"/>
    <p:sldId id="347" r:id="rId27"/>
    <p:sldId id="373" r:id="rId28"/>
    <p:sldId id="365" r:id="rId29"/>
    <p:sldId id="367" r:id="rId30"/>
    <p:sldId id="354" r:id="rId31"/>
    <p:sldId id="359" r:id="rId32"/>
    <p:sldId id="376" r:id="rId33"/>
    <p:sldId id="353" r:id="rId34"/>
    <p:sldId id="360" r:id="rId35"/>
    <p:sldId id="375" r:id="rId36"/>
    <p:sldId id="3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90" autoAdjust="0"/>
    <p:restoredTop sz="94982" autoAdjust="0"/>
  </p:normalViewPr>
  <p:slideViewPr>
    <p:cSldViewPr>
      <p:cViewPr varScale="1">
        <p:scale>
          <a:sx n="81" d="100"/>
          <a:sy n="81" d="100"/>
        </p:scale>
        <p:origin x="-1862" y="-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221C49-2273-449E-97C2-4018D5B4B2E6}" type="datetimeFigureOut">
              <a:rPr lang="en-US" smtClean="0"/>
              <a:pPr/>
              <a:t>8/8/2018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652BE9-45C2-490F-A95A-8335EDB527DD}" type="slidenum">
              <a:rPr lang="en-AU" smtClean="0"/>
              <a:pPr/>
              <a:t>‹#›</a:t>
            </a:fld>
            <a:endParaRPr lang="en-AU"/>
          </a:p>
        </p:txBody>
      </p:sp>
    </p:spTree>
    <p:extLst>
      <p:ext uri="{BB962C8B-B14F-4D97-AF65-F5344CB8AC3E}">
        <p14:creationId xmlns:p14="http://schemas.microsoft.com/office/powerpoint/2010/main" val="142267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F652BE9-45C2-490F-A95A-8335EDB527DD}" type="slidenum">
              <a:rPr lang="en-AU" smtClean="0"/>
              <a:pPr/>
              <a:t>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39233FA-71B4-4F34-8A15-CE7832DC1B66}" type="datetimeFigureOut">
              <a:rPr lang="en-US" smtClean="0"/>
              <a:pPr/>
              <a:t>8/8/2018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39233FA-71B4-4F34-8A15-CE7832DC1B66}" type="datetimeFigureOut">
              <a:rPr lang="en-US" smtClean="0"/>
              <a:pPr/>
              <a:t>8/8/2018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39233FA-71B4-4F34-8A15-CE7832DC1B66}" type="datetimeFigureOut">
              <a:rPr lang="en-US" smtClean="0"/>
              <a:pPr/>
              <a:t>8/8/2018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39233FA-71B4-4F34-8A15-CE7832DC1B66}" type="datetimeFigureOut">
              <a:rPr lang="en-US" smtClean="0"/>
              <a:pPr/>
              <a:t>8/8/2018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9233FA-71B4-4F34-8A15-CE7832DC1B66}" type="datetimeFigureOut">
              <a:rPr lang="en-US" smtClean="0"/>
              <a:pPr/>
              <a:t>8/8/2018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39233FA-71B4-4F34-8A15-CE7832DC1B66}" type="datetimeFigureOut">
              <a:rPr lang="en-US" smtClean="0"/>
              <a:pPr/>
              <a:t>8/8/2018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39233FA-71B4-4F34-8A15-CE7832DC1B66}" type="datetimeFigureOut">
              <a:rPr lang="en-US" smtClean="0"/>
              <a:pPr/>
              <a:t>8/8/2018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39233FA-71B4-4F34-8A15-CE7832DC1B66}" type="datetimeFigureOut">
              <a:rPr lang="en-US" smtClean="0"/>
              <a:pPr/>
              <a:t>8/8/2018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233FA-71B4-4F34-8A15-CE7832DC1B66}" type="datetimeFigureOut">
              <a:rPr lang="en-US" smtClean="0"/>
              <a:pPr/>
              <a:t>8/8/2018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233FA-71B4-4F34-8A15-CE7832DC1B66}" type="datetimeFigureOut">
              <a:rPr lang="en-US" smtClean="0"/>
              <a:pPr/>
              <a:t>8/8/2018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233FA-71B4-4F34-8A15-CE7832DC1B66}" type="datetimeFigureOut">
              <a:rPr lang="en-US" smtClean="0"/>
              <a:pPr/>
              <a:t>8/8/2018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233FA-71B4-4F34-8A15-CE7832DC1B66}" type="datetimeFigureOut">
              <a:rPr lang="en-US" smtClean="0"/>
              <a:pPr/>
              <a:t>8/8/2018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5AD0B-E8D0-48F4-A3C5-891A1B6FD94F}"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au/maps/place/Mexico/@23.6260333,-102.5377501,2681675m/data=!3m1!1e3!4m2!3m1!1s0x84043a3b88685353:0xed64b4be6b099811"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Papua_region" TargetMode="External"/><Relationship Id="rId3" Type="http://schemas.openxmlformats.org/officeDocument/2006/relationships/hyperlink" Target="https://en.wikipedia.org/wiki/Papua_New_Guinea#cite_note-sign-4" TargetMode="External"/><Relationship Id="rId7" Type="http://schemas.openxmlformats.org/officeDocument/2006/relationships/hyperlink" Target="https://en.wikipedia.org/w/index.php?title=Wantok&amp;action=edit&amp;redlink=1" TargetMode="External"/><Relationship Id="rId2" Type="http://schemas.openxmlformats.org/officeDocument/2006/relationships/hyperlink" Target="https://en.wikipedia.org/wiki/Enga_language" TargetMode="External"/><Relationship Id="rId1" Type="http://schemas.openxmlformats.org/officeDocument/2006/relationships/slideLayout" Target="../slideLayouts/slideLayout7.xml"/><Relationship Id="rId6" Type="http://schemas.openxmlformats.org/officeDocument/2006/relationships/hyperlink" Target="https://en.wikipedia.org/wiki/Lingua_franca" TargetMode="External"/><Relationship Id="rId5" Type="http://schemas.openxmlformats.org/officeDocument/2006/relationships/hyperlink" Target="https://en.wikipedia.org/wiki/Hiri_Motu_language" TargetMode="External"/><Relationship Id="rId4" Type="http://schemas.openxmlformats.org/officeDocument/2006/relationships/hyperlink" Target="https://en.wikipedia.org/wiki/Tok_Pisi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2985"/>
            <a:ext cx="9144000" cy="2457466"/>
          </a:xfrm>
        </p:spPr>
        <p:txBody>
          <a:bodyPr>
            <a:noAutofit/>
          </a:bodyPr>
          <a:lstStyle/>
          <a:p>
            <a:r>
              <a:rPr lang="en-AU" sz="6600" dirty="0" smtClean="0">
                <a:latin typeface="Segoe Print" pitchFamily="2" charset="0"/>
              </a:rPr>
              <a:t>Exploring the World</a:t>
            </a:r>
            <a:endParaRPr lang="en-AU" sz="6600" dirty="0">
              <a:latin typeface="Segoe Print" pitchFamily="2" charset="0"/>
            </a:endParaRPr>
          </a:p>
        </p:txBody>
      </p:sp>
      <p:sp>
        <p:nvSpPr>
          <p:cNvPr id="3" name="Subtitle 2"/>
          <p:cNvSpPr>
            <a:spLocks noGrp="1"/>
          </p:cNvSpPr>
          <p:nvPr>
            <p:ph type="subTitle" idx="1"/>
          </p:nvPr>
        </p:nvSpPr>
        <p:spPr/>
        <p:txBody>
          <a:bodyPr>
            <a:noAutofit/>
          </a:bodyPr>
          <a:lstStyle/>
          <a:p>
            <a:r>
              <a:rPr lang="en-AU" sz="4800" dirty="0">
                <a:solidFill>
                  <a:schemeClr val="tx2"/>
                </a:solidFill>
                <a:latin typeface="Segoe Print" pitchFamily="2" charset="0"/>
                <a:ea typeface="+mj-ea"/>
                <a:cs typeface="+mj-cs"/>
              </a:rPr>
              <a:t>Today we visit...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ua_New_Guinea_Scener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3438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ua-new-guinea_2782_600x450.jpg"/>
          <p:cNvPicPr>
            <a:picLocks noChangeAspect="1"/>
          </p:cNvPicPr>
          <p:nvPr/>
        </p:nvPicPr>
        <p:blipFill>
          <a:blip r:embed="rId2" cstate="print"/>
          <a:stretch>
            <a:fillRect/>
          </a:stretch>
        </p:blipFill>
        <p:spPr>
          <a:xfrm>
            <a:off x="571472" y="642918"/>
            <a:ext cx="7429552" cy="5572164"/>
          </a:xfrm>
          <a:prstGeom prst="rect">
            <a:avLst/>
          </a:prstGeom>
        </p:spPr>
      </p:pic>
    </p:spTree>
    <p:extLst>
      <p:ext uri="{BB962C8B-B14F-4D97-AF65-F5344CB8AC3E}">
        <p14:creationId xmlns:p14="http://schemas.microsoft.com/office/powerpoint/2010/main" val="3913438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19034-png-hunters.jpg"/>
          <p:cNvPicPr>
            <a:picLocks noChangeAspect="1"/>
          </p:cNvPicPr>
          <p:nvPr/>
        </p:nvPicPr>
        <p:blipFill>
          <a:blip r:embed="rId2" cstate="print"/>
          <a:stretch>
            <a:fillRect/>
          </a:stretch>
        </p:blipFill>
        <p:spPr>
          <a:xfrm>
            <a:off x="0" y="428604"/>
            <a:ext cx="9144000" cy="5148775"/>
          </a:xfrm>
          <a:prstGeom prst="rect">
            <a:avLst/>
          </a:prstGeom>
        </p:spPr>
      </p:pic>
    </p:spTree>
    <p:extLst>
      <p:ext uri="{BB962C8B-B14F-4D97-AF65-F5344CB8AC3E}">
        <p14:creationId xmlns:p14="http://schemas.microsoft.com/office/powerpoint/2010/main" val="3913438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asta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282" y="214290"/>
            <a:ext cx="8579652" cy="64197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stern-highlands-papua-new-guinea-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3108" y="357166"/>
            <a:ext cx="4681728" cy="62423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sk0i.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4290"/>
            <a:ext cx="9144000" cy="610790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urs-papua-new-guinea-tribesmen_33573_600x450.jpg"/>
          <p:cNvPicPr>
            <a:picLocks noChangeAspect="1"/>
          </p:cNvPicPr>
          <p:nvPr/>
        </p:nvPicPr>
        <p:blipFill>
          <a:blip r:embed="rId2" cstate="print"/>
          <a:stretch>
            <a:fillRect/>
          </a:stretch>
        </p:blipFill>
        <p:spPr>
          <a:xfrm>
            <a:off x="500034" y="285728"/>
            <a:ext cx="8181775" cy="61363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uanewguinea-people-03-810.jpg"/>
          <p:cNvPicPr>
            <a:picLocks noChangeAspect="1"/>
          </p:cNvPicPr>
          <p:nvPr/>
        </p:nvPicPr>
        <p:blipFill>
          <a:blip r:embed="rId2" cstate="print"/>
          <a:stretch>
            <a:fillRect/>
          </a:stretch>
        </p:blipFill>
        <p:spPr>
          <a:xfrm>
            <a:off x="714348" y="928670"/>
            <a:ext cx="7715250" cy="3829050"/>
          </a:xfrm>
          <a:prstGeom prst="rect">
            <a:avLst/>
          </a:prstGeom>
        </p:spPr>
      </p:pic>
    </p:spTree>
    <p:extLst>
      <p:ext uri="{BB962C8B-B14F-4D97-AF65-F5344CB8AC3E}">
        <p14:creationId xmlns:p14="http://schemas.microsoft.com/office/powerpoint/2010/main" val="3913438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ndardimage3.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28736"/>
            <a:ext cx="9144000" cy="3632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H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7148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39" y="0"/>
            <a:ext cx="91031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ua_new_guinea_2.jpg"/>
          <p:cNvPicPr>
            <a:picLocks noChangeAspect="1"/>
          </p:cNvPicPr>
          <p:nvPr/>
        </p:nvPicPr>
        <p:blipFill>
          <a:blip r:embed="rId2" cstate="print"/>
          <a:stretch>
            <a:fillRect/>
          </a:stretch>
        </p:blipFill>
        <p:spPr>
          <a:xfrm>
            <a:off x="285720" y="357166"/>
            <a:ext cx="8589336" cy="5715040"/>
          </a:xfrm>
          <a:prstGeom prst="rect">
            <a:avLst/>
          </a:prstGeom>
        </p:spPr>
      </p:pic>
    </p:spTree>
    <p:extLst>
      <p:ext uri="{BB962C8B-B14F-4D97-AF65-F5344CB8AC3E}">
        <p14:creationId xmlns:p14="http://schemas.microsoft.com/office/powerpoint/2010/main" val="3913438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Appeal-Tile.jpg"/>
          <p:cNvPicPr>
            <a:picLocks noChangeAspect="1"/>
          </p:cNvPicPr>
          <p:nvPr/>
        </p:nvPicPr>
        <p:blipFill>
          <a:blip r:embed="rId2" cstate="print"/>
          <a:stretch>
            <a:fillRect/>
          </a:stretch>
        </p:blipFill>
        <p:spPr>
          <a:xfrm>
            <a:off x="1214414" y="0"/>
            <a:ext cx="6643710" cy="66437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gby-league-team-1977-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28670"/>
            <a:ext cx="9144000" cy="479161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ompson-Teteh-e1428994020738.jpg"/>
          <p:cNvPicPr>
            <a:picLocks noChangeAspect="1"/>
          </p:cNvPicPr>
          <p:nvPr/>
        </p:nvPicPr>
        <p:blipFill>
          <a:blip r:embed="rId2" cstate="print"/>
          <a:stretch>
            <a:fillRect/>
          </a:stretch>
        </p:blipFill>
        <p:spPr>
          <a:xfrm>
            <a:off x="928662" y="194193"/>
            <a:ext cx="6884098" cy="666380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RL-PNG-program-launch-2013-e1428993392173.jpg"/>
          <p:cNvPicPr>
            <a:picLocks noChangeAspect="1"/>
          </p:cNvPicPr>
          <p:nvPr/>
        </p:nvPicPr>
        <p:blipFill>
          <a:blip r:embed="rId2" cstate="print"/>
          <a:stretch>
            <a:fillRect/>
          </a:stretch>
        </p:blipFill>
        <p:spPr>
          <a:xfrm>
            <a:off x="285720" y="642918"/>
            <a:ext cx="8462858" cy="5636263"/>
          </a:xfrm>
          <a:prstGeom prst="rect">
            <a:avLst/>
          </a:prstGeom>
        </p:spPr>
      </p:pic>
    </p:spTree>
    <p:extLst>
      <p:ext uri="{BB962C8B-B14F-4D97-AF65-F5344CB8AC3E}">
        <p14:creationId xmlns:p14="http://schemas.microsoft.com/office/powerpoint/2010/main" val="3913438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mselfl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7232"/>
            <a:ext cx="9144000"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rest drag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14356"/>
            <a:ext cx="9144000" cy="5143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ek-in-Wildlife-Two-Mats-011.jpg"/>
          <p:cNvPicPr>
            <a:picLocks noChangeAspect="1"/>
          </p:cNvPicPr>
          <p:nvPr/>
        </p:nvPicPr>
        <p:blipFill>
          <a:blip r:embed="rId2" cstate="print"/>
          <a:stretch>
            <a:fillRect/>
          </a:stretch>
        </p:blipFill>
        <p:spPr>
          <a:xfrm>
            <a:off x="0" y="571480"/>
            <a:ext cx="9001188" cy="557216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ua_tree_kanagroo_ci@body.jpg"/>
          <p:cNvPicPr>
            <a:picLocks noChangeAspect="1"/>
          </p:cNvPicPr>
          <p:nvPr/>
        </p:nvPicPr>
        <p:blipFill>
          <a:blip r:embed="rId2" cstate="print"/>
          <a:stretch>
            <a:fillRect/>
          </a:stretch>
        </p:blipFill>
        <p:spPr>
          <a:xfrm>
            <a:off x="2357422" y="285728"/>
            <a:ext cx="4245572" cy="6401016"/>
          </a:xfrm>
          <a:prstGeom prst="rect">
            <a:avLst/>
          </a:prstGeom>
        </p:spPr>
      </p:pic>
    </p:spTree>
    <p:extLst>
      <p:ext uri="{BB962C8B-B14F-4D97-AF65-F5344CB8AC3E}">
        <p14:creationId xmlns:p14="http://schemas.microsoft.com/office/powerpoint/2010/main" val="39134380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138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7269"/>
            <a:ext cx="9144000" cy="58953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104685"/>
            <a:ext cx="8501122" cy="1200329"/>
          </a:xfrm>
          <a:prstGeom prst="rect">
            <a:avLst/>
          </a:prstGeom>
          <a:solidFill>
            <a:schemeClr val="tx1"/>
          </a:solidFill>
        </p:spPr>
        <p:txBody>
          <a:bodyPr wrap="square">
            <a:spAutoFit/>
          </a:bodyPr>
          <a:lstStyle/>
          <a:p>
            <a:r>
              <a:rPr lang="en-AU" dirty="0" smtClean="0">
                <a:solidFill>
                  <a:srgbClr val="FF0000"/>
                </a:solidFill>
                <a:hlinkClick r:id="rId2"/>
              </a:rPr>
              <a:t>https://www.google.com.au/maps/place/Mexico/@23.6260333,-102.5377501,2681675m/data=!3m1!1e3!4m2!3m1!1s0x84043a3b88685353:0xed64b4be6b099811</a:t>
            </a:r>
            <a:endParaRPr lang="en-AU" dirty="0" smtClean="0">
              <a:solidFill>
                <a:srgbClr val="FF0000"/>
              </a:solidFill>
            </a:endParaRPr>
          </a:p>
          <a:p>
            <a:endParaRPr lang="en-AU" dirty="0" smtClean="0">
              <a:solidFill>
                <a:srgbClr val="FF0000"/>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08720"/>
            <a:ext cx="9144000" cy="5838297"/>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Lt7Jsq8aGgGzWMpKbM9RsxQ.jpeg"/>
          <p:cNvPicPr>
            <a:picLocks noChangeAspect="1"/>
          </p:cNvPicPr>
          <p:nvPr/>
        </p:nvPicPr>
        <p:blipFill>
          <a:blip r:embed="rId2" cstate="print"/>
          <a:stretch>
            <a:fillRect/>
          </a:stretch>
        </p:blipFill>
        <p:spPr>
          <a:xfrm>
            <a:off x="357158" y="1000108"/>
            <a:ext cx="8092050" cy="5310408"/>
          </a:xfrm>
          <a:prstGeom prst="rect">
            <a:avLst/>
          </a:prstGeom>
        </p:spPr>
      </p:pic>
    </p:spTree>
    <p:extLst>
      <p:ext uri="{BB962C8B-B14F-4D97-AF65-F5344CB8AC3E}">
        <p14:creationId xmlns:p14="http://schemas.microsoft.com/office/powerpoint/2010/main" val="39134380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f-nosed ba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85794"/>
            <a:ext cx="9144000" cy="5143500"/>
          </a:xfrm>
          <a:prstGeom prst="rect">
            <a:avLst/>
          </a:prstGeom>
        </p:spPr>
      </p:pic>
    </p:spTree>
    <p:extLst>
      <p:ext uri="{BB962C8B-B14F-4D97-AF65-F5344CB8AC3E}">
        <p14:creationId xmlns:p14="http://schemas.microsoft.com/office/powerpoint/2010/main" val="3913438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be nosed ba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2918"/>
            <a:ext cx="9144000" cy="51435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77410006746558.png"/>
          <p:cNvPicPr>
            <a:picLocks noChangeAspect="1"/>
          </p:cNvPicPr>
          <p:nvPr/>
        </p:nvPicPr>
        <p:blipFill>
          <a:blip r:embed="rId2" cstate="print"/>
          <a:stretch>
            <a:fillRect/>
          </a:stretch>
        </p:blipFill>
        <p:spPr>
          <a:xfrm>
            <a:off x="1697396" y="1652809"/>
            <a:ext cx="6349207" cy="4152381"/>
          </a:xfrm>
          <a:prstGeom prst="rect">
            <a:avLst/>
          </a:prstGeom>
        </p:spPr>
      </p:pic>
    </p:spTree>
    <p:extLst>
      <p:ext uri="{BB962C8B-B14F-4D97-AF65-F5344CB8AC3E}">
        <p14:creationId xmlns:p14="http://schemas.microsoft.com/office/powerpoint/2010/main" val="3913438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otia.jpg"/>
          <p:cNvPicPr>
            <a:picLocks noChangeAspect="1"/>
          </p:cNvPicPr>
          <p:nvPr/>
        </p:nvPicPr>
        <p:blipFill>
          <a:blip r:embed="rId2" cstate="print"/>
          <a:stretch>
            <a:fillRect/>
          </a:stretch>
        </p:blipFill>
        <p:spPr>
          <a:xfrm>
            <a:off x="785786" y="1071546"/>
            <a:ext cx="7620000" cy="5086350"/>
          </a:xfrm>
          <a:prstGeom prst="rect">
            <a:avLst/>
          </a:prstGeom>
        </p:spPr>
      </p:pic>
    </p:spTree>
    <p:extLst>
      <p:ext uri="{BB962C8B-B14F-4D97-AF65-F5344CB8AC3E}">
        <p14:creationId xmlns:p14="http://schemas.microsoft.com/office/powerpoint/2010/main" val="3913438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ctoria-Crowned-Pige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28604"/>
            <a:ext cx="9144000" cy="609904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u-MMAP-m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469645"/>
          </a:xfrm>
          <a:prstGeom prst="rect">
            <a:avLst/>
          </a:prstGeom>
        </p:spPr>
      </p:pic>
    </p:spTree>
    <p:extLst>
      <p:ext uri="{BB962C8B-B14F-4D97-AF65-F5344CB8AC3E}">
        <p14:creationId xmlns:p14="http://schemas.microsoft.com/office/powerpoint/2010/main" val="3913438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078313"/>
          </a:xfrm>
          <a:prstGeom prst="rect">
            <a:avLst/>
          </a:prstGeom>
        </p:spPr>
        <p:txBody>
          <a:bodyPr wrap="square">
            <a:spAutoFit/>
          </a:bodyPr>
          <a:lstStyle/>
          <a:p>
            <a:r>
              <a:rPr lang="en-AU" baseline="30000" dirty="0" smtClean="0"/>
              <a:t>]</a:t>
            </a:r>
            <a:r>
              <a:rPr lang="en-AU" dirty="0" smtClean="0"/>
              <a:t>There are hundreds of ethnic groups indigenous to Papua New Guinea, the majority being from the group known as Papuans, </a:t>
            </a:r>
          </a:p>
          <a:p>
            <a:r>
              <a:rPr lang="en-AU" dirty="0" smtClean="0"/>
              <a:t>There are also numerous people from other parts of the world now resident, including Chinese, Europeans, Australians, Filipinos, and Polynesians, </a:t>
            </a:r>
          </a:p>
          <a:p>
            <a:r>
              <a:rPr lang="en-AU" dirty="0" smtClean="0"/>
              <a:t>Papua New Guinea has more languages than any other country, with over 820 indigenous languages, representing 12% of the world's total, but most have fewer than 1,000 speakers. The most widely spoken indigenous language is </a:t>
            </a:r>
            <a:r>
              <a:rPr lang="en-AU" dirty="0" err="1" smtClean="0">
                <a:hlinkClick r:id="rId2" tooltip="Enga language"/>
              </a:rPr>
              <a:t>Enga</a:t>
            </a:r>
            <a:r>
              <a:rPr lang="en-AU" dirty="0" smtClean="0"/>
              <a:t>, with about 200,000 speakers, </a:t>
            </a:r>
          </a:p>
          <a:p>
            <a:endParaRPr lang="en-AU" dirty="0" smtClean="0"/>
          </a:p>
          <a:p>
            <a:r>
              <a:rPr lang="en-AU" dirty="0" smtClean="0"/>
              <a:t>There are four official languages for Papua New Guinea: English, sign language,</a:t>
            </a:r>
            <a:r>
              <a:rPr lang="en-AU" dirty="0" smtClean="0">
                <a:hlinkClick r:id="rId3"/>
              </a:rPr>
              <a:t>[4]</a:t>
            </a:r>
            <a:r>
              <a:rPr lang="en-AU" dirty="0" smtClean="0"/>
              <a:t> </a:t>
            </a:r>
            <a:r>
              <a:rPr lang="en-AU" dirty="0" err="1" smtClean="0">
                <a:hlinkClick r:id="rId4" tooltip="Tok Pisin"/>
              </a:rPr>
              <a:t>Tok</a:t>
            </a:r>
            <a:r>
              <a:rPr lang="en-AU" dirty="0" smtClean="0">
                <a:hlinkClick r:id="rId4" tooltip="Tok Pisin"/>
              </a:rPr>
              <a:t> </a:t>
            </a:r>
            <a:r>
              <a:rPr lang="en-AU" dirty="0" err="1" smtClean="0">
                <a:hlinkClick r:id="rId4" tooltip="Tok Pisin"/>
              </a:rPr>
              <a:t>Pisin</a:t>
            </a:r>
            <a:r>
              <a:rPr lang="en-AU" dirty="0" smtClean="0"/>
              <a:t>, and </a:t>
            </a:r>
            <a:r>
              <a:rPr lang="en-AU" dirty="0" err="1" smtClean="0">
                <a:hlinkClick r:id="rId5" tooltip="Hiri Motu language"/>
              </a:rPr>
              <a:t>Hiri</a:t>
            </a:r>
            <a:r>
              <a:rPr lang="en-AU" dirty="0" smtClean="0">
                <a:hlinkClick r:id="rId5" tooltip="Hiri Motu language"/>
              </a:rPr>
              <a:t> </a:t>
            </a:r>
            <a:r>
              <a:rPr lang="en-AU" dirty="0" err="1" smtClean="0">
                <a:hlinkClick r:id="rId5" tooltip="Hiri Motu language"/>
              </a:rPr>
              <a:t>Motu</a:t>
            </a:r>
            <a:r>
              <a:rPr lang="en-AU" dirty="0" smtClean="0"/>
              <a:t>.</a:t>
            </a:r>
          </a:p>
          <a:p>
            <a:r>
              <a:rPr lang="en-AU" dirty="0" smtClean="0"/>
              <a:t>English is the language of government and the education system, but it is not spoken widely.</a:t>
            </a:r>
          </a:p>
          <a:p>
            <a:r>
              <a:rPr lang="en-AU" dirty="0" smtClean="0"/>
              <a:t>The primary </a:t>
            </a:r>
            <a:r>
              <a:rPr lang="en-AU" dirty="0" smtClean="0">
                <a:hlinkClick r:id="rId6" tooltip="Lingua franca"/>
              </a:rPr>
              <a:t>lingua franca</a:t>
            </a:r>
            <a:r>
              <a:rPr lang="en-AU" dirty="0" smtClean="0"/>
              <a:t> of the country is </a:t>
            </a:r>
            <a:r>
              <a:rPr lang="en-AU" dirty="0" err="1" smtClean="0"/>
              <a:t>Tok</a:t>
            </a:r>
            <a:r>
              <a:rPr lang="en-AU" dirty="0" smtClean="0"/>
              <a:t> </a:t>
            </a:r>
            <a:r>
              <a:rPr lang="en-AU" dirty="0" err="1" smtClean="0"/>
              <a:t>Pisin</a:t>
            </a:r>
            <a:r>
              <a:rPr lang="en-AU" dirty="0" smtClean="0"/>
              <a:t> (commonly known in English as New Guinean Pidgin or Melanesian Pidgin), in which much of the debate in Parliament is conducted, many information campaigns and advertisements are presented, and until recently a national newspaper, </a:t>
            </a:r>
            <a:r>
              <a:rPr lang="en-AU" dirty="0" err="1" smtClean="0">
                <a:hlinkClick r:id="rId7" tooltip="Wantok (page does not exist)"/>
              </a:rPr>
              <a:t>Wantok</a:t>
            </a:r>
            <a:r>
              <a:rPr lang="en-AU" dirty="0" smtClean="0"/>
              <a:t>, was published. The only area where </a:t>
            </a:r>
            <a:r>
              <a:rPr lang="en-AU" dirty="0" err="1" smtClean="0"/>
              <a:t>Tok</a:t>
            </a:r>
            <a:r>
              <a:rPr lang="en-AU" dirty="0" smtClean="0"/>
              <a:t> </a:t>
            </a:r>
            <a:r>
              <a:rPr lang="en-AU" dirty="0" err="1" smtClean="0"/>
              <a:t>Pisin</a:t>
            </a:r>
            <a:r>
              <a:rPr lang="en-AU" dirty="0" smtClean="0"/>
              <a:t> is not prevalent is the southern region of </a:t>
            </a:r>
            <a:r>
              <a:rPr lang="en-AU" dirty="0" smtClean="0">
                <a:hlinkClick r:id="rId8" tooltip="Papua region"/>
              </a:rPr>
              <a:t>Papua</a:t>
            </a:r>
            <a:r>
              <a:rPr lang="en-AU" dirty="0" smtClean="0"/>
              <a:t>, where people often use the third official language, </a:t>
            </a:r>
            <a:r>
              <a:rPr lang="en-AU" dirty="0" err="1" smtClean="0">
                <a:hlinkClick r:id="rId5" tooltip="Hiri Motu language"/>
              </a:rPr>
              <a:t>Hiri</a:t>
            </a:r>
            <a:r>
              <a:rPr lang="en-AU" dirty="0" smtClean="0">
                <a:hlinkClick r:id="rId5" tooltip="Hiri Motu language"/>
              </a:rPr>
              <a:t> </a:t>
            </a:r>
            <a:r>
              <a:rPr lang="en-AU" dirty="0" err="1" smtClean="0">
                <a:hlinkClick r:id="rId5" tooltip="Hiri Motu language"/>
              </a:rPr>
              <a:t>Motu</a:t>
            </a:r>
            <a:r>
              <a:rPr lang="en-AU" dirty="0" smtClean="0"/>
              <a:t>.</a:t>
            </a:r>
          </a:p>
          <a:p>
            <a:r>
              <a:rPr lang="en-AU" dirty="0" smtClean="0"/>
              <a:t>Although it lies in the Papua region, Port Moresby has a highly diverse population which primarily uses </a:t>
            </a:r>
            <a:r>
              <a:rPr lang="en-AU" dirty="0" err="1" smtClean="0"/>
              <a:t>Tok</a:t>
            </a:r>
            <a:r>
              <a:rPr lang="en-AU" dirty="0" smtClean="0"/>
              <a:t> </a:t>
            </a:r>
            <a:r>
              <a:rPr lang="en-AU" dirty="0" err="1" smtClean="0"/>
              <a:t>Pisin</a:t>
            </a:r>
            <a:r>
              <a:rPr lang="en-AU" dirty="0" smtClean="0"/>
              <a:t>, and to a lesser extent English, </a:t>
            </a:r>
          </a:p>
        </p:txBody>
      </p:sp>
    </p:spTree>
    <p:extLst>
      <p:ext uri="{BB962C8B-B14F-4D97-AF65-F5344CB8AC3E}">
        <p14:creationId xmlns:p14="http://schemas.microsoft.com/office/powerpoint/2010/main" val="3913438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ua-new-guinea-small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910" y="571480"/>
            <a:ext cx="7559040" cy="5849112"/>
          </a:xfrm>
          <a:prstGeom prst="rect">
            <a:avLst/>
          </a:prstGeom>
        </p:spPr>
      </p:pic>
    </p:spTree>
    <p:extLst>
      <p:ext uri="{BB962C8B-B14F-4D97-AF65-F5344CB8AC3E}">
        <p14:creationId xmlns:p14="http://schemas.microsoft.com/office/powerpoint/2010/main" val="3913438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nya riv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158" y="357166"/>
            <a:ext cx="8286776" cy="6215082"/>
          </a:xfrm>
          <a:prstGeom prst="rect">
            <a:avLst/>
          </a:prstGeom>
        </p:spPr>
      </p:pic>
    </p:spTree>
    <p:extLst>
      <p:ext uri="{BB962C8B-B14F-4D97-AF65-F5344CB8AC3E}">
        <p14:creationId xmlns:p14="http://schemas.microsoft.com/office/powerpoint/2010/main" val="3913438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b-82-copy.jpg"/>
          <p:cNvPicPr>
            <a:picLocks noChangeAspect="1"/>
          </p:cNvPicPr>
          <p:nvPr/>
        </p:nvPicPr>
        <p:blipFill>
          <a:blip r:embed="rId2" cstate="print"/>
          <a:stretch>
            <a:fillRect/>
          </a:stretch>
        </p:blipFill>
        <p:spPr>
          <a:xfrm>
            <a:off x="1720000" y="1872400"/>
            <a:ext cx="6604000" cy="4013200"/>
          </a:xfrm>
          <a:prstGeom prst="rect">
            <a:avLst/>
          </a:prstGeom>
        </p:spPr>
      </p:pic>
    </p:spTree>
    <p:extLst>
      <p:ext uri="{BB962C8B-B14F-4D97-AF65-F5344CB8AC3E}">
        <p14:creationId xmlns:p14="http://schemas.microsoft.com/office/powerpoint/2010/main" val="3913438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lly-Mitchell-Volcano-Papua-New-Guinea.jpg"/>
          <p:cNvPicPr>
            <a:picLocks noChangeAspect="1"/>
          </p:cNvPicPr>
          <p:nvPr/>
        </p:nvPicPr>
        <p:blipFill>
          <a:blip r:embed="rId2" cstate="print"/>
          <a:stretch>
            <a:fillRect/>
          </a:stretch>
        </p:blipFill>
        <p:spPr>
          <a:xfrm>
            <a:off x="1362000" y="1489000"/>
            <a:ext cx="7620000" cy="5080000"/>
          </a:xfrm>
          <a:prstGeom prst="rect">
            <a:avLst/>
          </a:prstGeom>
        </p:spPr>
      </p:pic>
    </p:spTree>
    <p:extLst>
      <p:ext uri="{BB962C8B-B14F-4D97-AF65-F5344CB8AC3E}">
        <p14:creationId xmlns:p14="http://schemas.microsoft.com/office/powerpoint/2010/main" val="3913438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AAA 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AAA Theme1</Template>
  <TotalTime>1986</TotalTime>
  <Words>38</Words>
  <Application>Microsoft Office PowerPoint</Application>
  <PresentationFormat>On-screen Show (4:3)</PresentationFormat>
  <Paragraphs>12</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AAA Theme1</vt:lpstr>
      <vt:lpstr>Exploring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Margarets Primary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World</dc:title>
  <dc:creator>MargD</dc:creator>
  <cp:lastModifiedBy>Marg</cp:lastModifiedBy>
  <cp:revision>79</cp:revision>
  <dcterms:created xsi:type="dcterms:W3CDTF">2015-02-10T07:00:49Z</dcterms:created>
  <dcterms:modified xsi:type="dcterms:W3CDTF">2018-08-07T21:13:46Z</dcterms:modified>
</cp:coreProperties>
</file>