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61" r:id="rId3"/>
    <p:sldId id="282" r:id="rId4"/>
    <p:sldId id="284" r:id="rId5"/>
    <p:sldId id="285" r:id="rId6"/>
    <p:sldId id="286" r:id="rId7"/>
    <p:sldId id="287" r:id="rId8"/>
    <p:sldId id="288" r:id="rId9"/>
    <p:sldId id="289" r:id="rId10"/>
    <p:sldId id="290" r:id="rId11"/>
    <p:sldId id="291" r:id="rId12"/>
    <p:sldId id="292" r:id="rId13"/>
    <p:sldId id="293" r:id="rId14"/>
    <p:sldId id="294" r:id="rId15"/>
    <p:sldId id="29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9340" autoAdjust="0"/>
  </p:normalViewPr>
  <p:slideViewPr>
    <p:cSldViewPr>
      <p:cViewPr varScale="1">
        <p:scale>
          <a:sx n="95" d="100"/>
          <a:sy n="95" d="100"/>
        </p:scale>
        <p:origin x="-163"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D3C6C02-5ACA-4FE2-9516-90E710F115B3}" type="datetimeFigureOut">
              <a:rPr lang="en-AU" smtClean="0"/>
              <a:t>13/06/2019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425ADF-2702-4C0D-AF9A-4EA6CABA43E4}" type="slidenum">
              <a:rPr lang="en-AU" smtClean="0"/>
              <a:t>‹#›</a:t>
            </a:fld>
            <a:endParaRPr lang="en-AU"/>
          </a:p>
        </p:txBody>
      </p:sp>
    </p:spTree>
    <p:extLst>
      <p:ext uri="{BB962C8B-B14F-4D97-AF65-F5344CB8AC3E}">
        <p14:creationId xmlns:p14="http://schemas.microsoft.com/office/powerpoint/2010/main" val="260172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D3C6C02-5ACA-4FE2-9516-90E710F115B3}" type="datetimeFigureOut">
              <a:rPr lang="en-AU" smtClean="0"/>
              <a:t>13/06/2019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425ADF-2702-4C0D-AF9A-4EA6CABA43E4}" type="slidenum">
              <a:rPr lang="en-AU" smtClean="0"/>
              <a:t>‹#›</a:t>
            </a:fld>
            <a:endParaRPr lang="en-AU"/>
          </a:p>
        </p:txBody>
      </p:sp>
    </p:spTree>
    <p:extLst>
      <p:ext uri="{BB962C8B-B14F-4D97-AF65-F5344CB8AC3E}">
        <p14:creationId xmlns:p14="http://schemas.microsoft.com/office/powerpoint/2010/main" val="346307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D3C6C02-5ACA-4FE2-9516-90E710F115B3}" type="datetimeFigureOut">
              <a:rPr lang="en-AU" smtClean="0"/>
              <a:t>13/06/2019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425ADF-2702-4C0D-AF9A-4EA6CABA43E4}" type="slidenum">
              <a:rPr lang="en-AU" smtClean="0"/>
              <a:t>‹#›</a:t>
            </a:fld>
            <a:endParaRPr lang="en-AU"/>
          </a:p>
        </p:txBody>
      </p:sp>
    </p:spTree>
    <p:extLst>
      <p:ext uri="{BB962C8B-B14F-4D97-AF65-F5344CB8AC3E}">
        <p14:creationId xmlns:p14="http://schemas.microsoft.com/office/powerpoint/2010/main" val="111351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D3C6C02-5ACA-4FE2-9516-90E710F115B3}" type="datetimeFigureOut">
              <a:rPr lang="en-AU" smtClean="0"/>
              <a:t>13/06/2019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425ADF-2702-4C0D-AF9A-4EA6CABA43E4}" type="slidenum">
              <a:rPr lang="en-AU" smtClean="0"/>
              <a:t>‹#›</a:t>
            </a:fld>
            <a:endParaRPr lang="en-AU"/>
          </a:p>
        </p:txBody>
      </p:sp>
    </p:spTree>
    <p:extLst>
      <p:ext uri="{BB962C8B-B14F-4D97-AF65-F5344CB8AC3E}">
        <p14:creationId xmlns:p14="http://schemas.microsoft.com/office/powerpoint/2010/main" val="427142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3C6C02-5ACA-4FE2-9516-90E710F115B3}" type="datetimeFigureOut">
              <a:rPr lang="en-AU" smtClean="0"/>
              <a:t>13/06/2019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425ADF-2702-4C0D-AF9A-4EA6CABA43E4}" type="slidenum">
              <a:rPr lang="en-AU" smtClean="0"/>
              <a:t>‹#›</a:t>
            </a:fld>
            <a:endParaRPr lang="en-AU"/>
          </a:p>
        </p:txBody>
      </p:sp>
    </p:spTree>
    <p:extLst>
      <p:ext uri="{BB962C8B-B14F-4D97-AF65-F5344CB8AC3E}">
        <p14:creationId xmlns:p14="http://schemas.microsoft.com/office/powerpoint/2010/main" val="304415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D3C6C02-5ACA-4FE2-9516-90E710F115B3}" type="datetimeFigureOut">
              <a:rPr lang="en-AU" smtClean="0"/>
              <a:t>13/06/2019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E425ADF-2702-4C0D-AF9A-4EA6CABA43E4}" type="slidenum">
              <a:rPr lang="en-AU" smtClean="0"/>
              <a:t>‹#›</a:t>
            </a:fld>
            <a:endParaRPr lang="en-AU"/>
          </a:p>
        </p:txBody>
      </p:sp>
    </p:spTree>
    <p:extLst>
      <p:ext uri="{BB962C8B-B14F-4D97-AF65-F5344CB8AC3E}">
        <p14:creationId xmlns:p14="http://schemas.microsoft.com/office/powerpoint/2010/main" val="121727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D3C6C02-5ACA-4FE2-9516-90E710F115B3}" type="datetimeFigureOut">
              <a:rPr lang="en-AU" smtClean="0"/>
              <a:t>13/06/2019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E425ADF-2702-4C0D-AF9A-4EA6CABA43E4}" type="slidenum">
              <a:rPr lang="en-AU" smtClean="0"/>
              <a:t>‹#›</a:t>
            </a:fld>
            <a:endParaRPr lang="en-AU"/>
          </a:p>
        </p:txBody>
      </p:sp>
    </p:spTree>
    <p:extLst>
      <p:ext uri="{BB962C8B-B14F-4D97-AF65-F5344CB8AC3E}">
        <p14:creationId xmlns:p14="http://schemas.microsoft.com/office/powerpoint/2010/main" val="108029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D3C6C02-5ACA-4FE2-9516-90E710F115B3}" type="datetimeFigureOut">
              <a:rPr lang="en-AU" smtClean="0"/>
              <a:t>13/06/2019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E425ADF-2702-4C0D-AF9A-4EA6CABA43E4}" type="slidenum">
              <a:rPr lang="en-AU" smtClean="0"/>
              <a:t>‹#›</a:t>
            </a:fld>
            <a:endParaRPr lang="en-AU"/>
          </a:p>
        </p:txBody>
      </p:sp>
    </p:spTree>
    <p:extLst>
      <p:ext uri="{BB962C8B-B14F-4D97-AF65-F5344CB8AC3E}">
        <p14:creationId xmlns:p14="http://schemas.microsoft.com/office/powerpoint/2010/main" val="273487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C6C02-5ACA-4FE2-9516-90E710F115B3}" type="datetimeFigureOut">
              <a:rPr lang="en-AU" smtClean="0"/>
              <a:t>13/06/2019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E425ADF-2702-4C0D-AF9A-4EA6CABA43E4}" type="slidenum">
              <a:rPr lang="en-AU" smtClean="0"/>
              <a:t>‹#›</a:t>
            </a:fld>
            <a:endParaRPr lang="en-AU"/>
          </a:p>
        </p:txBody>
      </p:sp>
    </p:spTree>
    <p:extLst>
      <p:ext uri="{BB962C8B-B14F-4D97-AF65-F5344CB8AC3E}">
        <p14:creationId xmlns:p14="http://schemas.microsoft.com/office/powerpoint/2010/main" val="217045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C6C02-5ACA-4FE2-9516-90E710F115B3}" type="datetimeFigureOut">
              <a:rPr lang="en-AU" smtClean="0"/>
              <a:t>13/06/2019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E425ADF-2702-4C0D-AF9A-4EA6CABA43E4}" type="slidenum">
              <a:rPr lang="en-AU" smtClean="0"/>
              <a:t>‹#›</a:t>
            </a:fld>
            <a:endParaRPr lang="en-AU"/>
          </a:p>
        </p:txBody>
      </p:sp>
    </p:spTree>
    <p:extLst>
      <p:ext uri="{BB962C8B-B14F-4D97-AF65-F5344CB8AC3E}">
        <p14:creationId xmlns:p14="http://schemas.microsoft.com/office/powerpoint/2010/main" val="167747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C6C02-5ACA-4FE2-9516-90E710F115B3}" type="datetimeFigureOut">
              <a:rPr lang="en-AU" smtClean="0"/>
              <a:t>13/06/2019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E425ADF-2702-4C0D-AF9A-4EA6CABA43E4}" type="slidenum">
              <a:rPr lang="en-AU" smtClean="0"/>
              <a:t>‹#›</a:t>
            </a:fld>
            <a:endParaRPr lang="en-AU"/>
          </a:p>
        </p:txBody>
      </p:sp>
    </p:spTree>
    <p:extLst>
      <p:ext uri="{BB962C8B-B14F-4D97-AF65-F5344CB8AC3E}">
        <p14:creationId xmlns:p14="http://schemas.microsoft.com/office/powerpoint/2010/main" val="262071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100000">
              <a:srgbClr val="00B05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C6C02-5ACA-4FE2-9516-90E710F115B3}" type="datetimeFigureOut">
              <a:rPr lang="en-AU" smtClean="0"/>
              <a:t>13/06/2019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25ADF-2702-4C0D-AF9A-4EA6CABA43E4}" type="slidenum">
              <a:rPr lang="en-AU" smtClean="0"/>
              <a:t>‹#›</a:t>
            </a:fld>
            <a:endParaRPr lang="en-AU"/>
          </a:p>
        </p:txBody>
      </p:sp>
    </p:spTree>
    <p:extLst>
      <p:ext uri="{BB962C8B-B14F-4D97-AF65-F5344CB8AC3E}">
        <p14:creationId xmlns:p14="http://schemas.microsoft.com/office/powerpoint/2010/main" val="2808206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Mystery_fiction#cite_note-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6" y="0"/>
            <a:ext cx="919667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96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078313"/>
          </a:xfrm>
          <a:prstGeom prst="rect">
            <a:avLst/>
          </a:prstGeom>
        </p:spPr>
        <p:txBody>
          <a:bodyPr wrap="square">
            <a:spAutoFit/>
          </a:bodyPr>
          <a:lstStyle/>
          <a:p>
            <a:pPr algn="ctr"/>
            <a:r>
              <a:rPr lang="en-AU" sz="5400" dirty="0">
                <a:latin typeface="Snap ITC" pitchFamily="82" charset="0"/>
              </a:rPr>
              <a:t>Horror</a:t>
            </a:r>
          </a:p>
          <a:p>
            <a:endParaRPr lang="en-AU" b="1" dirty="0" smtClean="0"/>
          </a:p>
          <a:p>
            <a:r>
              <a:rPr lang="en-AU" b="1" dirty="0" smtClean="0"/>
              <a:t>Features</a:t>
            </a:r>
            <a:endParaRPr lang="en-AU" dirty="0"/>
          </a:p>
          <a:p>
            <a:pPr lvl="0"/>
            <a:r>
              <a:rPr lang="en-AU" dirty="0"/>
              <a:t>Meant to scare readers</a:t>
            </a:r>
          </a:p>
          <a:p>
            <a:pPr lvl="0"/>
            <a:r>
              <a:rPr lang="en-AU" dirty="0"/>
              <a:t>Can be realistic or fantasy</a:t>
            </a:r>
          </a:p>
          <a:p>
            <a:pPr lvl="0"/>
            <a:r>
              <a:rPr lang="en-AU" dirty="0"/>
              <a:t>Involve fantasy creatures such as vampires or werewolves OR realistic elements such as sharks</a:t>
            </a:r>
          </a:p>
          <a:p>
            <a:pPr lvl="0"/>
            <a:r>
              <a:rPr lang="en-AU" dirty="0"/>
              <a:t>Usually takes place in a dark setting or a setting that is away from everything else (such as a haunted house, a graveyard) or another place where it is hard to reach the characters in the story</a:t>
            </a:r>
          </a:p>
          <a:p>
            <a:pPr lvl="0"/>
            <a:r>
              <a:rPr lang="en-AU" dirty="0"/>
              <a:t>Can be combined with other genres such as a mystery or realistic fiction</a:t>
            </a:r>
          </a:p>
          <a:p>
            <a:r>
              <a:rPr lang="en-AU" dirty="0"/>
              <a:t> </a:t>
            </a:r>
          </a:p>
          <a:p>
            <a:r>
              <a:rPr lang="en-AU" b="1" dirty="0"/>
              <a:t> </a:t>
            </a:r>
            <a:endParaRPr lang="en-AU" dirty="0"/>
          </a:p>
          <a:p>
            <a:r>
              <a:rPr lang="en-AU" b="1" dirty="0"/>
              <a:t> </a:t>
            </a:r>
            <a:endParaRPr lang="en-AU" dirty="0"/>
          </a:p>
          <a:p>
            <a:r>
              <a:rPr lang="en-AU" b="1" dirty="0"/>
              <a:t> </a:t>
            </a:r>
            <a:endParaRPr lang="en-AU" dirty="0"/>
          </a:p>
          <a:p>
            <a:r>
              <a:rPr lang="en-AU" b="1" dirty="0"/>
              <a:t> </a:t>
            </a:r>
            <a:endParaRPr lang="en-AU" dirty="0"/>
          </a:p>
          <a:p>
            <a:r>
              <a:rPr lang="en-AU" b="1" dirty="0"/>
              <a:t>Examples</a:t>
            </a:r>
            <a:endParaRPr lang="en-AU" dirty="0"/>
          </a:p>
        </p:txBody>
      </p:sp>
    </p:spTree>
    <p:extLst>
      <p:ext uri="{BB962C8B-B14F-4D97-AF65-F5344CB8AC3E}">
        <p14:creationId xmlns:p14="http://schemas.microsoft.com/office/powerpoint/2010/main" val="2790850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4" y="0"/>
            <a:ext cx="9144000" cy="5632311"/>
          </a:xfrm>
          <a:prstGeom prst="rect">
            <a:avLst/>
          </a:prstGeom>
        </p:spPr>
        <p:txBody>
          <a:bodyPr wrap="square">
            <a:spAutoFit/>
          </a:bodyPr>
          <a:lstStyle/>
          <a:p>
            <a:pPr algn="ctr"/>
            <a:r>
              <a:rPr lang="en-AU" sz="5400" dirty="0">
                <a:latin typeface="Snap ITC" pitchFamily="82" charset="0"/>
              </a:rPr>
              <a:t>Adventure</a:t>
            </a:r>
          </a:p>
          <a:p>
            <a:r>
              <a:rPr lang="en-AU" b="1" dirty="0"/>
              <a:t>Features</a:t>
            </a:r>
            <a:endParaRPr lang="en-AU" dirty="0"/>
          </a:p>
          <a:p>
            <a:pPr lvl="0"/>
            <a:r>
              <a:rPr lang="en-AU" dirty="0" smtClean="0"/>
              <a:t>A series </a:t>
            </a:r>
            <a:r>
              <a:rPr lang="en-AU" dirty="0"/>
              <a:t>of exciting events leading to a high impact resolution. </a:t>
            </a:r>
            <a:endParaRPr lang="en-AU" dirty="0" smtClean="0"/>
          </a:p>
          <a:p>
            <a:pPr lvl="0"/>
            <a:r>
              <a:rPr lang="en-AU" dirty="0" smtClean="0"/>
              <a:t>Building </a:t>
            </a:r>
            <a:r>
              <a:rPr lang="en-AU" dirty="0"/>
              <a:t>excitement as the hero faces and overcomes adversity is an important </a:t>
            </a:r>
            <a:r>
              <a:rPr lang="en-AU" dirty="0" smtClean="0"/>
              <a:t>element</a:t>
            </a:r>
          </a:p>
          <a:p>
            <a:r>
              <a:rPr lang="en-AU" dirty="0" smtClean="0"/>
              <a:t>The </a:t>
            </a:r>
            <a:r>
              <a:rPr lang="en-AU" dirty="0"/>
              <a:t>building tension comes from the reader predicting who or what represents the threat (the villain) and what is likely to go wrong for the hero. </a:t>
            </a:r>
            <a:endParaRPr lang="en-AU" dirty="0" smtClean="0"/>
          </a:p>
          <a:p>
            <a:r>
              <a:rPr lang="en-AU" dirty="0" smtClean="0"/>
              <a:t>The </a:t>
            </a:r>
            <a:r>
              <a:rPr lang="en-AU" dirty="0"/>
              <a:t>story can take place in any setting where there is the potential for adventure through a danger or threat. </a:t>
            </a:r>
            <a:r>
              <a:rPr lang="en-AU" b="1" dirty="0"/>
              <a:t> </a:t>
            </a:r>
            <a:endParaRPr lang="en-AU" dirty="0"/>
          </a:p>
          <a:p>
            <a:r>
              <a:rPr lang="en-AU" dirty="0" smtClean="0"/>
              <a:t>An </a:t>
            </a:r>
            <a:r>
              <a:rPr lang="en-AU" dirty="0"/>
              <a:t>effective blend of action, dialogue and description develops </a:t>
            </a:r>
            <a:r>
              <a:rPr lang="en-AU" dirty="0" smtClean="0"/>
              <a:t>characters </a:t>
            </a:r>
            <a:r>
              <a:rPr lang="en-AU" dirty="0"/>
              <a:t>who the reader will care about, at the same time as moving the plot along at an exciting pace. </a:t>
            </a:r>
            <a:endParaRPr lang="en-AU" dirty="0" smtClean="0"/>
          </a:p>
          <a:p>
            <a:r>
              <a:rPr lang="en-AU" dirty="0" smtClean="0"/>
              <a:t>Description </a:t>
            </a:r>
            <a:r>
              <a:rPr lang="en-AU" dirty="0"/>
              <a:t>adds to the sense of adventure by heightening the reader’s awareness, e.g. a sense of potential danger (The cliffs were high and jagged ...) or dropping clues to encourage involvement through prediction (The captain welcomed them aboard but his eyes were narrow and cruel-looking ...) </a:t>
            </a:r>
            <a:endParaRPr lang="en-AU" dirty="0" smtClean="0"/>
          </a:p>
          <a:p>
            <a:r>
              <a:rPr lang="en-AU" dirty="0" smtClean="0"/>
              <a:t>Language </a:t>
            </a:r>
            <a:r>
              <a:rPr lang="en-AU" dirty="0"/>
              <a:t>usually has a cinematic quality, with powerful, evocative vocabulary and strong, varied verbs for action scenes. (He leaped from his horse, charged into the banquet hall and hurtled himself onto the table where the prince was devouring a chicken.)</a:t>
            </a:r>
          </a:p>
          <a:p>
            <a:r>
              <a:rPr lang="en-AU" b="1" dirty="0"/>
              <a:t>Examples</a:t>
            </a:r>
            <a:endParaRPr lang="en-AU" dirty="0"/>
          </a:p>
        </p:txBody>
      </p:sp>
    </p:spTree>
    <p:extLst>
      <p:ext uri="{BB962C8B-B14F-4D97-AF65-F5344CB8AC3E}">
        <p14:creationId xmlns:p14="http://schemas.microsoft.com/office/powerpoint/2010/main" val="2790850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pPr algn="ctr"/>
            <a:r>
              <a:rPr lang="en-AU" sz="5400" dirty="0">
                <a:latin typeface="Snap ITC" pitchFamily="82" charset="0"/>
              </a:rPr>
              <a:t>Mystery</a:t>
            </a:r>
          </a:p>
          <a:p>
            <a:endParaRPr lang="en-AU" b="1" dirty="0" smtClean="0"/>
          </a:p>
          <a:p>
            <a:r>
              <a:rPr lang="en-AU" b="1" dirty="0" smtClean="0"/>
              <a:t>Features</a:t>
            </a:r>
            <a:endParaRPr lang="en-AU" dirty="0"/>
          </a:p>
          <a:p>
            <a:pPr lvl="0"/>
            <a:r>
              <a:rPr lang="en-AU" dirty="0" smtClean="0"/>
              <a:t>Usually involves a mysterious </a:t>
            </a:r>
            <a:r>
              <a:rPr lang="en-AU" dirty="0"/>
              <a:t>death or a crime to be solved. </a:t>
            </a:r>
            <a:endParaRPr lang="en-AU" dirty="0" smtClean="0"/>
          </a:p>
          <a:p>
            <a:pPr lvl="0"/>
            <a:r>
              <a:rPr lang="en-AU" dirty="0" smtClean="0"/>
              <a:t>In </a:t>
            </a:r>
            <a:r>
              <a:rPr lang="en-AU" dirty="0"/>
              <a:t>a </a:t>
            </a:r>
            <a:r>
              <a:rPr lang="en-AU" dirty="0" smtClean="0"/>
              <a:t>set of </a:t>
            </a:r>
            <a:r>
              <a:rPr lang="en-AU" dirty="0"/>
              <a:t>suspects, each suspect </a:t>
            </a:r>
            <a:r>
              <a:rPr lang="en-AU" dirty="0" smtClean="0"/>
              <a:t>has a </a:t>
            </a:r>
            <a:r>
              <a:rPr lang="en-AU" dirty="0"/>
              <a:t>credible motive and a reasonable opportunity for committing the crime. </a:t>
            </a:r>
            <a:endParaRPr lang="en-AU" dirty="0" smtClean="0"/>
          </a:p>
          <a:p>
            <a:pPr lvl="0"/>
            <a:r>
              <a:rPr lang="en-AU" dirty="0" smtClean="0"/>
              <a:t>The </a:t>
            </a:r>
            <a:r>
              <a:rPr lang="en-AU" dirty="0"/>
              <a:t>central character </a:t>
            </a:r>
            <a:r>
              <a:rPr lang="en-AU" dirty="0" smtClean="0"/>
              <a:t>is a </a:t>
            </a:r>
            <a:r>
              <a:rPr lang="en-AU" dirty="0"/>
              <a:t>detective who eventually solves the mystery by logical deduction from facts </a:t>
            </a:r>
            <a:r>
              <a:rPr lang="en-AU" dirty="0" smtClean="0"/>
              <a:t>presented </a:t>
            </a:r>
            <a:r>
              <a:rPr lang="en-AU" dirty="0"/>
              <a:t>to the reader</a:t>
            </a:r>
            <a:r>
              <a:rPr lang="en-AU" dirty="0" smtClean="0"/>
              <a:t>.</a:t>
            </a:r>
            <a:endParaRPr lang="en-AU" u="sng" baseline="30000" dirty="0" smtClean="0">
              <a:hlinkClick r:id="rId2"/>
            </a:endParaRPr>
          </a:p>
          <a:p>
            <a:pPr lvl="0"/>
            <a:r>
              <a:rPr lang="en-AU" dirty="0" smtClean="0"/>
              <a:t>Can </a:t>
            </a:r>
            <a:r>
              <a:rPr lang="en-AU" dirty="0"/>
              <a:t>be detective </a:t>
            </a:r>
            <a:r>
              <a:rPr lang="en-AU" dirty="0" smtClean="0"/>
              <a:t>stories.</a:t>
            </a:r>
            <a:endParaRPr lang="en-AU" dirty="0"/>
          </a:p>
          <a:p>
            <a:r>
              <a:rPr lang="en-AU" b="1" dirty="0"/>
              <a:t> </a:t>
            </a:r>
            <a:endParaRPr lang="en-AU" dirty="0"/>
          </a:p>
          <a:p>
            <a:r>
              <a:rPr lang="en-AU" b="1" dirty="0"/>
              <a:t> </a:t>
            </a:r>
            <a:endParaRPr lang="en-AU" dirty="0"/>
          </a:p>
          <a:p>
            <a:r>
              <a:rPr lang="en-AU" b="1" dirty="0"/>
              <a:t>Examples</a:t>
            </a:r>
            <a:endParaRPr lang="en-AU" dirty="0"/>
          </a:p>
        </p:txBody>
      </p:sp>
    </p:spTree>
    <p:extLst>
      <p:ext uri="{BB962C8B-B14F-4D97-AF65-F5344CB8AC3E}">
        <p14:creationId xmlns:p14="http://schemas.microsoft.com/office/powerpoint/2010/main" val="2790850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86309"/>
          </a:xfrm>
          <a:prstGeom prst="rect">
            <a:avLst/>
          </a:prstGeom>
        </p:spPr>
        <p:txBody>
          <a:bodyPr wrap="square">
            <a:spAutoFit/>
          </a:bodyPr>
          <a:lstStyle/>
          <a:p>
            <a:pPr algn="ctr"/>
            <a:r>
              <a:rPr lang="en-AU" sz="5400" dirty="0">
                <a:latin typeface="Snap ITC" pitchFamily="82" charset="0"/>
              </a:rPr>
              <a:t>Thriller</a:t>
            </a:r>
          </a:p>
          <a:p>
            <a:r>
              <a:rPr lang="en-AU" b="1" dirty="0"/>
              <a:t>Features</a:t>
            </a:r>
            <a:endParaRPr lang="en-AU" dirty="0"/>
          </a:p>
          <a:p>
            <a:pPr lvl="0"/>
            <a:r>
              <a:rPr lang="en-AU" dirty="0"/>
              <a:t>Thrillers give readers heightened feelings of suspense, excitement, </a:t>
            </a:r>
            <a:r>
              <a:rPr lang="en-AU" dirty="0" err="1"/>
              <a:t>surpirse</a:t>
            </a:r>
            <a:r>
              <a:rPr lang="en-AU" dirty="0"/>
              <a:t>, anticipation and anxiety.</a:t>
            </a:r>
          </a:p>
          <a:p>
            <a:r>
              <a:rPr lang="en-AU" dirty="0"/>
              <a:t>Thrillers generally keep the audience on the "edge of their seats" as the plot builds towards a climax. Literary devices such as red herrings, plot twists, </a:t>
            </a:r>
            <a:r>
              <a:rPr lang="en-AU" dirty="0" smtClean="0"/>
              <a:t>and </a:t>
            </a:r>
            <a:r>
              <a:rPr lang="en-AU" dirty="0" err="1" smtClean="0"/>
              <a:t>cliffhangers</a:t>
            </a:r>
            <a:r>
              <a:rPr lang="en-AU" dirty="0" smtClean="0"/>
              <a:t> are </a:t>
            </a:r>
            <a:r>
              <a:rPr lang="en-AU" dirty="0"/>
              <a:t>used extensively. </a:t>
            </a:r>
          </a:p>
          <a:p>
            <a:r>
              <a:rPr lang="en-AU" dirty="0" smtClean="0"/>
              <a:t>Suspense gives </a:t>
            </a:r>
            <a:r>
              <a:rPr lang="en-AU" dirty="0"/>
              <a:t>the viewer a feeling of pleasurable fascination and excitement mixed with apprehension, anticipation and tension. </a:t>
            </a:r>
            <a:endParaRPr lang="en-AU" dirty="0" smtClean="0"/>
          </a:p>
          <a:p>
            <a:r>
              <a:rPr lang="en-AU" dirty="0" smtClean="0"/>
              <a:t>Suspense </a:t>
            </a:r>
            <a:r>
              <a:rPr lang="en-AU" dirty="0"/>
              <a:t>builds in order to make those final moments, no matter how short, the most memorable. The suspense in a story keeps the person hooked to reading </a:t>
            </a:r>
            <a:r>
              <a:rPr lang="en-AU" dirty="0" smtClean="0"/>
              <a:t>more </a:t>
            </a:r>
            <a:r>
              <a:rPr lang="en-AU" dirty="0"/>
              <a:t>until the climax is reached.</a:t>
            </a:r>
          </a:p>
          <a:p>
            <a:r>
              <a:rPr lang="en-AU" dirty="0" smtClean="0"/>
              <a:t>Hope</a:t>
            </a:r>
            <a:r>
              <a:rPr lang="en-AU" dirty="0"/>
              <a:t> and </a:t>
            </a:r>
            <a:r>
              <a:rPr lang="en-AU" dirty="0" smtClean="0"/>
              <a:t>anxiety </a:t>
            </a:r>
            <a:r>
              <a:rPr lang="en-AU" dirty="0"/>
              <a:t>are two emotions aroused in anticipation of the conclusion - the hope that things will turn out all right for the appropriate characters in the story, and the fear that they may not. </a:t>
            </a:r>
          </a:p>
          <a:p>
            <a:r>
              <a:rPr lang="en-AU" dirty="0"/>
              <a:t>A thriller is usually a villain-driven plot, whereby he or she presents obstacles that the protagonist  (hero) must overcome.</a:t>
            </a:r>
          </a:p>
          <a:p>
            <a:r>
              <a:rPr lang="en-AU" dirty="0" smtClean="0"/>
              <a:t>The </a:t>
            </a:r>
            <a:r>
              <a:rPr lang="en-AU" dirty="0"/>
              <a:t>tension usually arises when the character(s) is placed in a dangerous situation, or a trap from which escaping seems impossible. </a:t>
            </a:r>
            <a:r>
              <a:rPr lang="en-AU" b="1" dirty="0"/>
              <a:t> </a:t>
            </a:r>
            <a:endParaRPr lang="en-AU" dirty="0"/>
          </a:p>
          <a:p>
            <a:r>
              <a:rPr lang="en-AU" b="1" dirty="0"/>
              <a:t> </a:t>
            </a:r>
            <a:endParaRPr lang="en-AU" dirty="0"/>
          </a:p>
          <a:p>
            <a:r>
              <a:rPr lang="en-AU" b="1" dirty="0"/>
              <a:t>Examples</a:t>
            </a:r>
            <a:endParaRPr lang="en-AU" dirty="0"/>
          </a:p>
        </p:txBody>
      </p:sp>
    </p:spTree>
    <p:extLst>
      <p:ext uri="{BB962C8B-B14F-4D97-AF65-F5344CB8AC3E}">
        <p14:creationId xmlns:p14="http://schemas.microsoft.com/office/powerpoint/2010/main" val="2790850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ctr"/>
            <a:r>
              <a:rPr lang="en-AU" sz="5400" dirty="0">
                <a:latin typeface="Snap ITC" pitchFamily="82" charset="0"/>
              </a:rPr>
              <a:t>Poetry</a:t>
            </a:r>
          </a:p>
          <a:p>
            <a:endParaRPr lang="en-AU" b="1" dirty="0" smtClean="0"/>
          </a:p>
          <a:p>
            <a:r>
              <a:rPr lang="en-AU" b="1" dirty="0" smtClean="0"/>
              <a:t>Features</a:t>
            </a:r>
            <a:endParaRPr lang="en-AU" dirty="0"/>
          </a:p>
          <a:p>
            <a:pPr fontAlgn="base"/>
            <a:r>
              <a:rPr lang="en-AU" dirty="0" smtClean="0"/>
              <a:t>A </a:t>
            </a:r>
            <a:r>
              <a:rPr lang="en-AU" dirty="0"/>
              <a:t>narrative poem tells the story of an event in the form of a poem</a:t>
            </a:r>
            <a:r>
              <a:rPr lang="en-AU" dirty="0" smtClean="0"/>
              <a:t>.</a:t>
            </a:r>
          </a:p>
          <a:p>
            <a:pPr fontAlgn="base"/>
            <a:r>
              <a:rPr lang="en-AU" dirty="0" smtClean="0"/>
              <a:t>It </a:t>
            </a:r>
            <a:r>
              <a:rPr lang="en-AU" dirty="0"/>
              <a:t>may or may not rhyme.</a:t>
            </a:r>
          </a:p>
          <a:p>
            <a:pPr fontAlgn="base"/>
            <a:r>
              <a:rPr lang="en-AU" dirty="0"/>
              <a:t>It could be short or long.</a:t>
            </a:r>
          </a:p>
          <a:p>
            <a:pPr fontAlgn="base"/>
            <a:r>
              <a:rPr lang="en-AU" dirty="0"/>
              <a:t>It has a beginning, middle, and end.</a:t>
            </a:r>
          </a:p>
          <a:p>
            <a:pPr fontAlgn="base"/>
            <a:r>
              <a:rPr lang="en-AU" dirty="0"/>
              <a:t>There is a strong sense of narration, characters, and plot.</a:t>
            </a:r>
          </a:p>
          <a:p>
            <a:r>
              <a:rPr lang="en-AU" dirty="0"/>
              <a:t/>
            </a:r>
            <a:br>
              <a:rPr lang="en-AU" dirty="0"/>
            </a:br>
            <a:r>
              <a:rPr lang="en-AU" dirty="0" smtClean="0"/>
              <a:t>Narrative poems </a:t>
            </a:r>
            <a:r>
              <a:rPr lang="en-AU" dirty="0"/>
              <a:t>contain at least one main character and tell a story that has a beginning, middle, and end. </a:t>
            </a:r>
            <a:endParaRPr lang="en-AU" dirty="0" smtClean="0"/>
          </a:p>
          <a:p>
            <a:r>
              <a:rPr lang="en-AU" dirty="0" smtClean="0"/>
              <a:t>The </a:t>
            </a:r>
            <a:r>
              <a:rPr lang="en-AU" dirty="0"/>
              <a:t>stories that narrative poems tell are often dramatic and compelling, detailing events such as rocky romances, epic battles, or quests to find treasure.</a:t>
            </a:r>
            <a:br>
              <a:rPr lang="en-AU" dirty="0"/>
            </a:br>
            <a:endParaRPr lang="en-AU" dirty="0"/>
          </a:p>
          <a:p>
            <a:r>
              <a:rPr lang="en-AU" b="1" dirty="0"/>
              <a:t>Examples</a:t>
            </a:r>
            <a:endParaRPr lang="en-AU" dirty="0"/>
          </a:p>
          <a:p>
            <a:endParaRPr lang="en-AU" dirty="0"/>
          </a:p>
        </p:txBody>
      </p:sp>
    </p:spTree>
    <p:extLst>
      <p:ext uri="{BB962C8B-B14F-4D97-AF65-F5344CB8AC3E}">
        <p14:creationId xmlns:p14="http://schemas.microsoft.com/office/powerpoint/2010/main" val="2790850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850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3"/>
            <a:ext cx="8928992" cy="5909310"/>
          </a:xfrm>
          <a:prstGeom prst="rect">
            <a:avLst/>
          </a:prstGeom>
        </p:spPr>
        <p:txBody>
          <a:bodyPr wrap="square">
            <a:spAutoFit/>
          </a:bodyPr>
          <a:lstStyle/>
          <a:p>
            <a:pPr algn="ctr"/>
            <a:r>
              <a:rPr lang="en-AU" sz="5400" dirty="0">
                <a:latin typeface="Snap ITC" pitchFamily="82" charset="0"/>
              </a:rPr>
              <a:t>Folktales</a:t>
            </a:r>
            <a:endParaRPr lang="en-AU" dirty="0">
              <a:latin typeface="Snap ITC" pitchFamily="82" charset="0"/>
            </a:endParaRPr>
          </a:p>
          <a:p>
            <a:endParaRPr lang="en-AU" b="1" dirty="0" smtClean="0"/>
          </a:p>
          <a:p>
            <a:r>
              <a:rPr lang="en-AU" b="1" dirty="0" smtClean="0"/>
              <a:t>Features</a:t>
            </a:r>
            <a:endParaRPr lang="en-AU" dirty="0"/>
          </a:p>
          <a:p>
            <a:pPr lvl="0"/>
            <a:r>
              <a:rPr lang="en-AU" dirty="0"/>
              <a:t>Folktales are cultural tales which have been handed down over the years. They convey attitudes and values important to the people of that culture. (customs/traditions)</a:t>
            </a:r>
          </a:p>
          <a:p>
            <a:pPr lvl="0"/>
            <a:r>
              <a:rPr lang="en-AU" dirty="0"/>
              <a:t>Good usually triumphs over evil – the evil character can reflect the culture – </a:t>
            </a:r>
            <a:r>
              <a:rPr lang="en-AU" dirty="0" err="1"/>
              <a:t>eg</a:t>
            </a:r>
            <a:r>
              <a:rPr lang="en-AU" dirty="0"/>
              <a:t>. Trolls (Scandinavia), giants/ogres (English).</a:t>
            </a:r>
          </a:p>
          <a:p>
            <a:pPr lvl="0"/>
            <a:r>
              <a:rPr lang="en-AU" dirty="0"/>
              <a:t>Magic is often used to solve problems.</a:t>
            </a:r>
          </a:p>
          <a:p>
            <a:pPr lvl="0"/>
            <a:r>
              <a:rPr lang="en-AU" dirty="0"/>
              <a:t>Folktales can be predictable in that they can contain a repetitive refrain or chant – </a:t>
            </a:r>
            <a:r>
              <a:rPr lang="en-AU" dirty="0" err="1"/>
              <a:t>eg</a:t>
            </a:r>
            <a:r>
              <a:rPr lang="en-AU" dirty="0"/>
              <a:t>. ‘Trip, trop, trip, trop’ (The Three Billy Goats Gruff), ‘Fee-fi-</a:t>
            </a:r>
            <a:r>
              <a:rPr lang="en-AU" dirty="0" err="1"/>
              <a:t>fo</a:t>
            </a:r>
            <a:r>
              <a:rPr lang="en-AU" dirty="0"/>
              <a:t>-</a:t>
            </a:r>
            <a:r>
              <a:rPr lang="en-AU" dirty="0" err="1"/>
              <a:t>fum</a:t>
            </a:r>
            <a:r>
              <a:rPr lang="en-AU" dirty="0"/>
              <a:t>’ (Jack and the Beanstalk).</a:t>
            </a:r>
          </a:p>
          <a:p>
            <a:pPr lvl="0"/>
            <a:r>
              <a:rPr lang="en-AU" dirty="0"/>
              <a:t>They can begin with ‘Once upon a time’ or ‘There once was…’</a:t>
            </a:r>
          </a:p>
          <a:p>
            <a:pPr lvl="0"/>
            <a:r>
              <a:rPr lang="en-AU" dirty="0"/>
              <a:t>Often a character receives a wish.</a:t>
            </a:r>
          </a:p>
          <a:p>
            <a:pPr lvl="0"/>
            <a:r>
              <a:rPr lang="en-AU" dirty="0"/>
              <a:t>Talking animals are often included.</a:t>
            </a:r>
          </a:p>
          <a:p>
            <a:pPr lvl="0"/>
            <a:r>
              <a:rPr lang="en-AU" dirty="0" smtClean="0"/>
              <a:t>Fairy tales </a:t>
            </a:r>
            <a:r>
              <a:rPr lang="en-AU" dirty="0"/>
              <a:t>form part of the folktale genre.</a:t>
            </a:r>
          </a:p>
          <a:p>
            <a:endParaRPr lang="en-AU" b="1" dirty="0" smtClean="0"/>
          </a:p>
          <a:p>
            <a:r>
              <a:rPr lang="en-AU" b="1" dirty="0" smtClean="0"/>
              <a:t>Examples</a:t>
            </a:r>
          </a:p>
          <a:p>
            <a:endParaRPr lang="en-AU" b="1" dirty="0"/>
          </a:p>
          <a:p>
            <a:endParaRPr lang="en-AU" b="1" dirty="0" smtClean="0"/>
          </a:p>
          <a:p>
            <a:endParaRPr lang="en-AU" dirty="0"/>
          </a:p>
        </p:txBody>
      </p:sp>
    </p:spTree>
    <p:extLst>
      <p:ext uri="{BB962C8B-B14F-4D97-AF65-F5344CB8AC3E}">
        <p14:creationId xmlns:p14="http://schemas.microsoft.com/office/powerpoint/2010/main" val="2746918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100000">
              <a:srgbClr val="00B05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5632311"/>
          </a:xfrm>
          <a:prstGeom prst="rect">
            <a:avLst/>
          </a:prstGeom>
        </p:spPr>
        <p:txBody>
          <a:bodyPr wrap="square">
            <a:spAutoFit/>
          </a:bodyPr>
          <a:lstStyle/>
          <a:p>
            <a:pPr algn="ctr"/>
            <a:r>
              <a:rPr lang="en-AU" sz="5400" dirty="0">
                <a:latin typeface="Snap ITC" pitchFamily="82" charset="0"/>
              </a:rPr>
              <a:t>Fairy Tales</a:t>
            </a:r>
          </a:p>
          <a:p>
            <a:endParaRPr lang="en-AU" b="1" dirty="0" smtClean="0"/>
          </a:p>
          <a:p>
            <a:r>
              <a:rPr lang="en-AU" b="1" dirty="0" smtClean="0"/>
              <a:t>Features</a:t>
            </a:r>
            <a:endParaRPr lang="en-AU" dirty="0"/>
          </a:p>
          <a:p>
            <a:pPr lvl="0"/>
            <a:r>
              <a:rPr lang="en-AU" dirty="0"/>
              <a:t>Contain magic and fairies.  There is usually a romantic element (</a:t>
            </a:r>
            <a:r>
              <a:rPr lang="en-AU" dirty="0" err="1"/>
              <a:t>eg</a:t>
            </a:r>
            <a:r>
              <a:rPr lang="en-AU" dirty="0"/>
              <a:t>. Someone gets married).  The element of magic links this genre with fantasy.</a:t>
            </a:r>
          </a:p>
          <a:p>
            <a:pPr lvl="0"/>
            <a:r>
              <a:rPr lang="en-AU" dirty="0"/>
              <a:t>Contain a repetitive refrain – </a:t>
            </a:r>
            <a:r>
              <a:rPr lang="en-AU" dirty="0" err="1"/>
              <a:t>eg</a:t>
            </a:r>
            <a:r>
              <a:rPr lang="en-AU" dirty="0"/>
              <a:t>. ‘Mirror, mirror on the wall…’</a:t>
            </a:r>
          </a:p>
          <a:p>
            <a:pPr lvl="0"/>
            <a:r>
              <a:rPr lang="en-AU" dirty="0"/>
              <a:t>Begin with ‘Once upon a time’, ‘There once was…’ and end with ‘they lived happily ever after’.</a:t>
            </a:r>
          </a:p>
          <a:p>
            <a:pPr lvl="0"/>
            <a:r>
              <a:rPr lang="en-AU" dirty="0"/>
              <a:t>Generally the main characters are princes, princesses, kings, queens, witches, godmother, giants, knights, dwarfs, ogres, pixies.</a:t>
            </a:r>
          </a:p>
          <a:p>
            <a:pPr lvl="0"/>
            <a:r>
              <a:rPr lang="en-AU" dirty="0"/>
              <a:t>The setting usually takes place in a castle, forest, woods, hills, valleys, streams.</a:t>
            </a:r>
          </a:p>
          <a:p>
            <a:pPr lvl="0"/>
            <a:r>
              <a:rPr lang="en-AU" dirty="0"/>
              <a:t>Are longer than folktales</a:t>
            </a:r>
          </a:p>
          <a:p>
            <a:pPr lvl="0"/>
            <a:r>
              <a:rPr lang="en-AU" dirty="0"/>
              <a:t>Are part of the folktale genre</a:t>
            </a:r>
          </a:p>
          <a:p>
            <a:r>
              <a:rPr lang="en-AU" b="1" dirty="0"/>
              <a:t> </a:t>
            </a:r>
            <a:endParaRPr lang="en-AU" dirty="0"/>
          </a:p>
          <a:p>
            <a:r>
              <a:rPr lang="en-AU" b="1" dirty="0" smtClean="0"/>
              <a:t>Examples</a:t>
            </a:r>
          </a:p>
          <a:p>
            <a:endParaRPr lang="en-AU" b="1" dirty="0"/>
          </a:p>
          <a:p>
            <a:endParaRPr lang="en-AU" b="1" dirty="0" smtClean="0"/>
          </a:p>
          <a:p>
            <a:endParaRPr lang="en-AU" b="1" dirty="0"/>
          </a:p>
          <a:p>
            <a:endParaRPr lang="en-AU" dirty="0"/>
          </a:p>
        </p:txBody>
      </p:sp>
    </p:spTree>
    <p:extLst>
      <p:ext uri="{BB962C8B-B14F-4D97-AF65-F5344CB8AC3E}">
        <p14:creationId xmlns:p14="http://schemas.microsoft.com/office/powerpoint/2010/main" val="40022955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pPr algn="ctr"/>
            <a:r>
              <a:rPr lang="en-AU" sz="5400" dirty="0">
                <a:latin typeface="Snap ITC" pitchFamily="82" charset="0"/>
              </a:rPr>
              <a:t>Fables</a:t>
            </a:r>
          </a:p>
          <a:p>
            <a:endParaRPr lang="en-AU" b="1" dirty="0" smtClean="0"/>
          </a:p>
          <a:p>
            <a:r>
              <a:rPr lang="en-AU" b="1" dirty="0" smtClean="0"/>
              <a:t>Features</a:t>
            </a:r>
            <a:endParaRPr lang="en-AU" dirty="0"/>
          </a:p>
          <a:p>
            <a:pPr lvl="0"/>
            <a:r>
              <a:rPr lang="en-AU" dirty="0"/>
              <a:t>Aesop (a Greek storyteller) used fables as a subtle way of getting a message across.</a:t>
            </a:r>
          </a:p>
          <a:p>
            <a:pPr lvl="0"/>
            <a:r>
              <a:rPr lang="en-AU" dirty="0"/>
              <a:t>Fables are short stories with a simple structure.</a:t>
            </a:r>
          </a:p>
          <a:p>
            <a:pPr lvl="0"/>
            <a:r>
              <a:rPr lang="en-AU" dirty="0"/>
              <a:t>Animal characters behave like humans, representing human qualities – </a:t>
            </a:r>
            <a:r>
              <a:rPr lang="en-AU" dirty="0" err="1"/>
              <a:t>eg</a:t>
            </a:r>
            <a:r>
              <a:rPr lang="en-AU" dirty="0"/>
              <a:t>. Owl = wise, fox = cunning, donkey = stubborn.</a:t>
            </a:r>
          </a:p>
          <a:p>
            <a:pPr lvl="0"/>
            <a:r>
              <a:rPr lang="en-AU" dirty="0"/>
              <a:t>Fables are based on a single incident about a ‘big issue’ – </a:t>
            </a:r>
            <a:r>
              <a:rPr lang="en-AU" dirty="0" err="1"/>
              <a:t>eg</a:t>
            </a:r>
            <a:r>
              <a:rPr lang="en-AU" dirty="0"/>
              <a:t>. Greed, jealousy, laziness.</a:t>
            </a:r>
          </a:p>
          <a:p>
            <a:pPr lvl="0"/>
            <a:r>
              <a:rPr lang="en-AU" dirty="0"/>
              <a:t>Similar to Jesus’ parables.</a:t>
            </a:r>
          </a:p>
          <a:p>
            <a:r>
              <a:rPr lang="en-AU" dirty="0"/>
              <a:t> </a:t>
            </a:r>
          </a:p>
          <a:p>
            <a:r>
              <a:rPr lang="en-AU" dirty="0"/>
              <a:t> </a:t>
            </a:r>
          </a:p>
          <a:p>
            <a:r>
              <a:rPr lang="en-AU" b="1" dirty="0"/>
              <a:t>Examples</a:t>
            </a:r>
            <a:endParaRPr lang="en-AU" dirty="0"/>
          </a:p>
        </p:txBody>
      </p:sp>
    </p:spTree>
    <p:extLst>
      <p:ext uri="{BB962C8B-B14F-4D97-AF65-F5344CB8AC3E}">
        <p14:creationId xmlns:p14="http://schemas.microsoft.com/office/powerpoint/2010/main" val="2790850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693319"/>
          </a:xfrm>
          <a:prstGeom prst="rect">
            <a:avLst/>
          </a:prstGeom>
        </p:spPr>
        <p:txBody>
          <a:bodyPr wrap="square">
            <a:spAutoFit/>
          </a:bodyPr>
          <a:lstStyle/>
          <a:p>
            <a:pPr algn="ctr"/>
            <a:r>
              <a:rPr lang="en-AU" sz="5400" dirty="0">
                <a:latin typeface="Snap ITC" pitchFamily="82" charset="0"/>
              </a:rPr>
              <a:t>Realistic Fiction</a:t>
            </a:r>
          </a:p>
          <a:p>
            <a:endParaRPr lang="en-AU" b="1" dirty="0" smtClean="0"/>
          </a:p>
          <a:p>
            <a:r>
              <a:rPr lang="en-AU" b="1" dirty="0" smtClean="0"/>
              <a:t>Features</a:t>
            </a:r>
            <a:endParaRPr lang="en-AU" dirty="0"/>
          </a:p>
          <a:p>
            <a:pPr lvl="0"/>
            <a:r>
              <a:rPr lang="en-AU" dirty="0"/>
              <a:t>In realistic fiction, the plot is possible. It can happen.  It doesn’t necessarily have to be true.</a:t>
            </a:r>
          </a:p>
          <a:p>
            <a:pPr lvl="0"/>
            <a:r>
              <a:rPr lang="en-AU" dirty="0"/>
              <a:t>The setting occurs in some possible place and time.</a:t>
            </a:r>
          </a:p>
          <a:p>
            <a:pPr lvl="0"/>
            <a:r>
              <a:rPr lang="en-AU" dirty="0"/>
              <a:t>Readers can easily make connections with the characters and the situations.</a:t>
            </a:r>
          </a:p>
          <a:p>
            <a:pPr lvl="0"/>
            <a:r>
              <a:rPr lang="en-AU" dirty="0"/>
              <a:t>Realistic fiction covers a wide range of ‘big ideas’.</a:t>
            </a:r>
          </a:p>
          <a:p>
            <a:pPr lvl="0"/>
            <a:r>
              <a:rPr lang="en-AU" dirty="0"/>
              <a:t>Names and situations are based on everyday experiences.</a:t>
            </a:r>
          </a:p>
          <a:p>
            <a:r>
              <a:rPr lang="en-AU" b="1" dirty="0"/>
              <a:t> </a:t>
            </a:r>
            <a:endParaRPr lang="en-AU" dirty="0"/>
          </a:p>
          <a:p>
            <a:r>
              <a:rPr lang="en-AU" b="1" dirty="0"/>
              <a:t> </a:t>
            </a:r>
            <a:endParaRPr lang="en-AU" dirty="0"/>
          </a:p>
          <a:p>
            <a:r>
              <a:rPr lang="en-AU" b="1" dirty="0"/>
              <a:t>Examples</a:t>
            </a:r>
            <a:endParaRPr lang="en-AU" dirty="0"/>
          </a:p>
        </p:txBody>
      </p:sp>
    </p:spTree>
    <p:extLst>
      <p:ext uri="{BB962C8B-B14F-4D97-AF65-F5344CB8AC3E}">
        <p14:creationId xmlns:p14="http://schemas.microsoft.com/office/powerpoint/2010/main" val="2790850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ctr"/>
            <a:r>
              <a:rPr lang="en-AU" sz="5400" dirty="0">
                <a:latin typeface="Snap ITC" pitchFamily="82" charset="0"/>
              </a:rPr>
              <a:t>Fantasy</a:t>
            </a:r>
          </a:p>
          <a:p>
            <a:endParaRPr lang="en-AU" b="1" dirty="0" smtClean="0"/>
          </a:p>
          <a:p>
            <a:r>
              <a:rPr lang="en-AU" b="1" dirty="0" smtClean="0"/>
              <a:t>Features</a:t>
            </a:r>
            <a:endParaRPr lang="en-AU" dirty="0"/>
          </a:p>
          <a:p>
            <a:pPr lvl="0"/>
            <a:r>
              <a:rPr lang="en-AU" dirty="0"/>
              <a:t>The author can use some of the following techniques to create a fantasy novel:</a:t>
            </a:r>
          </a:p>
          <a:p>
            <a:pPr lvl="0"/>
            <a:r>
              <a:rPr lang="en-AU" dirty="0"/>
              <a:t>Putting real people in fantastic situations.</a:t>
            </a:r>
          </a:p>
          <a:p>
            <a:pPr lvl="0"/>
            <a:r>
              <a:rPr lang="en-AU" dirty="0"/>
              <a:t>Putting fantastic characters in real situations.</a:t>
            </a:r>
          </a:p>
          <a:p>
            <a:pPr lvl="0"/>
            <a:r>
              <a:rPr lang="en-AU" dirty="0"/>
              <a:t>Giving animals human characteristics – </a:t>
            </a:r>
            <a:r>
              <a:rPr lang="en-AU" dirty="0" err="1"/>
              <a:t>eg</a:t>
            </a:r>
            <a:r>
              <a:rPr lang="en-AU" dirty="0"/>
              <a:t>. talking.</a:t>
            </a:r>
          </a:p>
          <a:p>
            <a:pPr lvl="0"/>
            <a:r>
              <a:rPr lang="en-AU" dirty="0"/>
              <a:t>Giving humans magical powers.</a:t>
            </a:r>
          </a:p>
          <a:p>
            <a:pPr lvl="0"/>
            <a:r>
              <a:rPr lang="en-AU" dirty="0"/>
              <a:t>Changing human sizes.</a:t>
            </a:r>
          </a:p>
          <a:p>
            <a:pPr lvl="0"/>
            <a:r>
              <a:rPr lang="en-AU" dirty="0"/>
              <a:t>Creating new worlds.</a:t>
            </a:r>
          </a:p>
          <a:p>
            <a:pPr lvl="0"/>
            <a:r>
              <a:rPr lang="en-AU" dirty="0"/>
              <a:t>Going backwards or forwards in time.</a:t>
            </a:r>
          </a:p>
          <a:p>
            <a:pPr lvl="0"/>
            <a:r>
              <a:rPr lang="en-AU" dirty="0"/>
              <a:t>Creating unusual creatures</a:t>
            </a:r>
          </a:p>
          <a:p>
            <a:r>
              <a:rPr lang="en-AU" b="1" dirty="0"/>
              <a:t> </a:t>
            </a:r>
            <a:endParaRPr lang="en-AU" dirty="0"/>
          </a:p>
          <a:p>
            <a:r>
              <a:rPr lang="en-AU" b="1" dirty="0"/>
              <a:t>Examples</a:t>
            </a:r>
            <a:endParaRPr lang="en-AU" dirty="0"/>
          </a:p>
        </p:txBody>
      </p:sp>
    </p:spTree>
    <p:extLst>
      <p:ext uri="{BB962C8B-B14F-4D97-AF65-F5344CB8AC3E}">
        <p14:creationId xmlns:p14="http://schemas.microsoft.com/office/powerpoint/2010/main" val="2790850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pPr algn="ctr"/>
            <a:r>
              <a:rPr lang="en-AU" sz="5400" dirty="0">
                <a:latin typeface="Snap ITC" pitchFamily="82" charset="0"/>
              </a:rPr>
              <a:t>Science Fiction</a:t>
            </a:r>
          </a:p>
          <a:p>
            <a:endParaRPr lang="en-AU" b="1" dirty="0" smtClean="0"/>
          </a:p>
          <a:p>
            <a:r>
              <a:rPr lang="en-AU" b="1" dirty="0" smtClean="0"/>
              <a:t>Features</a:t>
            </a:r>
            <a:endParaRPr lang="en-AU" dirty="0"/>
          </a:p>
          <a:p>
            <a:pPr lvl="0"/>
            <a:r>
              <a:rPr lang="en-AU" dirty="0"/>
              <a:t>Usually takes the reader into the future or worlds where scientific technology is amazing.</a:t>
            </a:r>
          </a:p>
          <a:p>
            <a:pPr lvl="0"/>
            <a:r>
              <a:rPr lang="en-AU" dirty="0"/>
              <a:t>Concerns itself with ‘what could be?’</a:t>
            </a:r>
          </a:p>
          <a:p>
            <a:pPr lvl="0"/>
            <a:r>
              <a:rPr lang="en-AU" dirty="0"/>
              <a:t>Can deal with visitors from out of space.</a:t>
            </a:r>
          </a:p>
          <a:p>
            <a:pPr lvl="0"/>
            <a:r>
              <a:rPr lang="en-AU" dirty="0"/>
              <a:t>Often uses lots of scientific terminology.</a:t>
            </a:r>
          </a:p>
          <a:p>
            <a:pPr lvl="0"/>
            <a:r>
              <a:rPr lang="en-AU" dirty="0"/>
              <a:t>Story is usually fast moving and focuses on the conflict/problem facing the main character/s.</a:t>
            </a:r>
          </a:p>
          <a:p>
            <a:pPr lvl="0"/>
            <a:r>
              <a:rPr lang="en-AU" dirty="0"/>
              <a:t>Setting can be on earth, other planets/moons or in space.</a:t>
            </a:r>
          </a:p>
          <a:p>
            <a:r>
              <a:rPr lang="en-AU" b="1" dirty="0"/>
              <a:t> </a:t>
            </a:r>
            <a:endParaRPr lang="en-AU" dirty="0"/>
          </a:p>
          <a:p>
            <a:r>
              <a:rPr lang="en-AU" b="1" dirty="0"/>
              <a:t> </a:t>
            </a:r>
            <a:endParaRPr lang="en-AU" dirty="0"/>
          </a:p>
          <a:p>
            <a:r>
              <a:rPr lang="en-AU" b="1" dirty="0"/>
              <a:t>Examples</a:t>
            </a:r>
            <a:endParaRPr lang="en-AU" dirty="0"/>
          </a:p>
        </p:txBody>
      </p:sp>
    </p:spTree>
    <p:extLst>
      <p:ext uri="{BB962C8B-B14F-4D97-AF65-F5344CB8AC3E}">
        <p14:creationId xmlns:p14="http://schemas.microsoft.com/office/powerpoint/2010/main" val="2790850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693319"/>
          </a:xfrm>
          <a:prstGeom prst="rect">
            <a:avLst/>
          </a:prstGeom>
        </p:spPr>
        <p:txBody>
          <a:bodyPr wrap="square">
            <a:spAutoFit/>
          </a:bodyPr>
          <a:lstStyle/>
          <a:p>
            <a:pPr algn="ctr"/>
            <a:r>
              <a:rPr lang="en-AU" sz="5400" dirty="0">
                <a:latin typeface="Snap ITC" pitchFamily="82" charset="0"/>
              </a:rPr>
              <a:t>Historical Fiction</a:t>
            </a:r>
          </a:p>
          <a:p>
            <a:endParaRPr lang="en-AU" b="1" dirty="0" smtClean="0"/>
          </a:p>
          <a:p>
            <a:r>
              <a:rPr lang="en-AU" b="1" dirty="0" smtClean="0"/>
              <a:t>Features</a:t>
            </a:r>
            <a:endParaRPr lang="en-AU" dirty="0"/>
          </a:p>
          <a:p>
            <a:pPr lvl="0"/>
            <a:r>
              <a:rPr lang="en-AU" dirty="0"/>
              <a:t>The setting is a time and place in the past, often when historical events have taken place.</a:t>
            </a:r>
          </a:p>
          <a:p>
            <a:pPr lvl="0"/>
            <a:r>
              <a:rPr lang="en-AU" dirty="0"/>
              <a:t>It can contain fictional characters and may also historical figures that actually existed.</a:t>
            </a:r>
          </a:p>
          <a:p>
            <a:pPr lvl="0"/>
            <a:r>
              <a:rPr lang="en-AU" dirty="0"/>
              <a:t>Often have descriptions of dress, behaviour, celebrations, ways of life.</a:t>
            </a:r>
          </a:p>
          <a:p>
            <a:r>
              <a:rPr lang="en-AU" b="1" dirty="0"/>
              <a:t> </a:t>
            </a:r>
            <a:endParaRPr lang="en-AU" dirty="0"/>
          </a:p>
          <a:p>
            <a:r>
              <a:rPr lang="en-AU" b="1" dirty="0"/>
              <a:t> </a:t>
            </a:r>
            <a:endParaRPr lang="en-AU" dirty="0"/>
          </a:p>
          <a:p>
            <a:r>
              <a:rPr lang="en-AU" b="1" dirty="0"/>
              <a:t> </a:t>
            </a:r>
            <a:endParaRPr lang="en-AU" dirty="0"/>
          </a:p>
          <a:p>
            <a:r>
              <a:rPr lang="en-AU" b="1" dirty="0"/>
              <a:t> </a:t>
            </a:r>
            <a:endParaRPr lang="en-AU" dirty="0"/>
          </a:p>
          <a:p>
            <a:r>
              <a:rPr lang="en-AU" b="1" dirty="0"/>
              <a:t>Examples</a:t>
            </a:r>
            <a:endParaRPr lang="en-AU" dirty="0"/>
          </a:p>
        </p:txBody>
      </p:sp>
    </p:spTree>
    <p:extLst>
      <p:ext uri="{BB962C8B-B14F-4D97-AF65-F5344CB8AC3E}">
        <p14:creationId xmlns:p14="http://schemas.microsoft.com/office/powerpoint/2010/main" val="2790850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247317"/>
          </a:xfrm>
          <a:prstGeom prst="rect">
            <a:avLst/>
          </a:prstGeom>
        </p:spPr>
        <p:txBody>
          <a:bodyPr wrap="square">
            <a:spAutoFit/>
          </a:bodyPr>
          <a:lstStyle/>
          <a:p>
            <a:pPr algn="ctr"/>
            <a:r>
              <a:rPr lang="en-AU" sz="5400" dirty="0">
                <a:latin typeface="Snap ITC" pitchFamily="82" charset="0"/>
              </a:rPr>
              <a:t>Humorous Fiction </a:t>
            </a:r>
          </a:p>
          <a:p>
            <a:endParaRPr lang="en-AU" b="1" dirty="0" smtClean="0"/>
          </a:p>
          <a:p>
            <a:r>
              <a:rPr lang="en-AU" b="1" dirty="0" smtClean="0"/>
              <a:t>Features</a:t>
            </a:r>
            <a:endParaRPr lang="en-AU" dirty="0"/>
          </a:p>
          <a:p>
            <a:pPr lvl="0"/>
            <a:r>
              <a:rPr lang="en-AU" dirty="0"/>
              <a:t>Meant to make readers laugh or make them smile</a:t>
            </a:r>
          </a:p>
          <a:p>
            <a:pPr lvl="0"/>
            <a:r>
              <a:rPr lang="en-AU" dirty="0"/>
              <a:t>Usually involves characters that act in unique ways to make the reader laugh</a:t>
            </a:r>
          </a:p>
          <a:p>
            <a:pPr lvl="0"/>
            <a:r>
              <a:rPr lang="en-AU" dirty="0"/>
              <a:t>The events can be strange, or events that you would not regularly see</a:t>
            </a:r>
          </a:p>
          <a:p>
            <a:pPr lvl="0"/>
            <a:r>
              <a:rPr lang="en-AU" dirty="0"/>
              <a:t>Takes place in either a realistic setting, or a setting that could not exist in the real world</a:t>
            </a:r>
          </a:p>
          <a:p>
            <a:pPr lvl="0"/>
            <a:r>
              <a:rPr lang="en-AU" dirty="0"/>
              <a:t>Does not leave the reader in suspense as much as other fiction genres</a:t>
            </a:r>
          </a:p>
          <a:p>
            <a:pPr lvl="0"/>
            <a:r>
              <a:rPr lang="en-AU" dirty="0"/>
              <a:t>Can include elements of text that are funny to many readers such as irony or puns</a:t>
            </a:r>
          </a:p>
          <a:p>
            <a:pPr lvl="0"/>
            <a:r>
              <a:rPr lang="en-AU" dirty="0"/>
              <a:t>Can be combined with other genres such as fantasy, realistic fiction, etc.</a:t>
            </a:r>
          </a:p>
          <a:p>
            <a:r>
              <a:rPr lang="en-AU" dirty="0"/>
              <a:t> </a:t>
            </a:r>
          </a:p>
          <a:p>
            <a:r>
              <a:rPr lang="en-AU" dirty="0"/>
              <a:t> </a:t>
            </a:r>
          </a:p>
          <a:p>
            <a:r>
              <a:rPr lang="en-AU" b="1" dirty="0"/>
              <a:t>Examples</a:t>
            </a:r>
            <a:endParaRPr lang="en-AU" dirty="0"/>
          </a:p>
        </p:txBody>
      </p:sp>
    </p:spTree>
    <p:extLst>
      <p:ext uri="{BB962C8B-B14F-4D97-AF65-F5344CB8AC3E}">
        <p14:creationId xmlns:p14="http://schemas.microsoft.com/office/powerpoint/2010/main" val="2790850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273</TotalTime>
  <Words>1008</Words>
  <Application>Microsoft Office PowerPoint</Application>
  <PresentationFormat>On-screen Show (4:3)</PresentationFormat>
  <Paragraphs>156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Metric System</dc:title>
  <dc:creator>Margaret Dunn</dc:creator>
  <cp:lastModifiedBy>Marg</cp:lastModifiedBy>
  <cp:revision>14</cp:revision>
  <dcterms:created xsi:type="dcterms:W3CDTF">2017-05-26T19:45:20Z</dcterms:created>
  <dcterms:modified xsi:type="dcterms:W3CDTF">2019-06-13T12:12:25Z</dcterms:modified>
</cp:coreProperties>
</file>